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21"/>
  </p:notesMasterIdLst>
  <p:handoutMasterIdLst>
    <p:handoutMasterId r:id="rId22"/>
  </p:handoutMasterIdLst>
  <p:sldIdLst>
    <p:sldId id="261" r:id="rId5"/>
    <p:sldId id="288" r:id="rId6"/>
    <p:sldId id="334" r:id="rId7"/>
    <p:sldId id="335" r:id="rId8"/>
    <p:sldId id="347" r:id="rId9"/>
    <p:sldId id="336" r:id="rId10"/>
    <p:sldId id="338" r:id="rId11"/>
    <p:sldId id="337" r:id="rId12"/>
    <p:sldId id="339" r:id="rId13"/>
    <p:sldId id="340" r:id="rId14"/>
    <p:sldId id="341" r:id="rId15"/>
    <p:sldId id="342" r:id="rId16"/>
    <p:sldId id="344" r:id="rId17"/>
    <p:sldId id="345" r:id="rId18"/>
    <p:sldId id="346" r:id="rId19"/>
    <p:sldId id="286" r:id="rId20"/>
  </p:sldIdLst>
  <p:sldSz cx="12192000" cy="6858000"/>
  <p:notesSz cx="6797675" cy="9926638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1111"/>
    <a:srgbClr val="EEEEEE"/>
    <a:srgbClr val="E4312D"/>
    <a:srgbClr val="87175F"/>
    <a:srgbClr val="EEC621"/>
    <a:srgbClr val="E58C09"/>
    <a:srgbClr val="43467B"/>
    <a:srgbClr val="AEA422"/>
    <a:srgbClr val="F69E1D"/>
    <a:srgbClr val="E19E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4" autoAdjust="0"/>
  </p:normalViewPr>
  <p:slideViewPr>
    <p:cSldViewPr>
      <p:cViewPr varScale="1">
        <p:scale>
          <a:sx n="75" d="100"/>
          <a:sy n="75" d="100"/>
        </p:scale>
        <p:origin x="684" y="60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0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7229B0-3DF2-4999-A1C2-AE1C4C4470E8}" type="datetime1">
              <a:rPr lang="it-IT" smtClean="0">
                <a:latin typeface="Tw Cen MT" panose="020B0602020104020603" pitchFamily="34" charset="0"/>
              </a:rPr>
              <a:t>11/03/2025</a:t>
            </a:fld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it-IT" smtClean="0">
                <a:latin typeface="Tw Cen MT" panose="020B0602020104020603" pitchFamily="34" charset="0"/>
              </a:rPr>
              <a:t>‹N›</a:t>
            </a:fld>
            <a:endParaRPr lang="it-IT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A8179E5A-E0EC-4D14-85DA-2BF1DBD2D7AB}" type="datetime1">
              <a:rPr lang="it-IT" noProof="0" smtClean="0"/>
              <a:t>11/03/2025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87EA-D753-9E3C-5B46-B89764C37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496BA4B-1D71-9B85-EF27-66CD1DBEB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A3E7A71-A65B-6337-B7AE-5CCD03918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4B17E1-068C-2238-5B06-5E4FD7B8A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144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A31C-2E37-011B-69DD-57E697C57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BA38C69-1C8B-5FA5-59E6-7EFFFE33F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B4CBE39-D21D-0576-2700-658BE56D8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39CDF98-BCB2-10DB-75BF-B2AF0EEE7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0247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2BF49-59B4-D455-27E4-FA673CE89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7ECA7D2-594E-8578-1C96-7E64A0BE7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D64CECE-7D93-F270-DEBE-033BAD5CB4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D6E2ED-3ADF-0F63-1C20-9ED95C067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2129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2BF49-59B4-D455-27E4-FA673CE89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7ECA7D2-594E-8578-1C96-7E64A0BE7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D64CECE-7D93-F270-DEBE-033BAD5CB4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D6E2ED-3ADF-0F63-1C20-9ED95C067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823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30371-A8E0-BC52-1BF5-5CF3DFE3E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F57BBE2-48E9-5B5E-8B18-BC7F8A003B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752FB5B-0DDE-C5D8-D950-E53F36BDE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C331C9D-BC05-E4EB-0CB0-C655A669D2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174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575E1-0421-72A7-4370-FD0D5AC5F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F937212-14AE-4739-1081-34A4A0089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D1B57F2-73C4-DFE8-8793-828B1AAE2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2EE6921-5F35-4A35-ED93-CE564666E8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7685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2ED56-BB02-E9B3-43DD-A15BC44E4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540823C-6BBE-284E-835E-216D1DE52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9DE75DF-149C-0BB4-AB4B-A2B68C4AC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2B1FC4A-6A06-028F-15FD-EAAC362CF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9597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B07FF-3066-AAB9-5584-016778A72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6430D6E-BC29-348F-D35E-0D49AB024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FD80206-3789-81FA-AA3E-6B1372519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F0C6D2-6169-1D41-4EBD-009632F86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0640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96ED5-FC54-BCAB-64BE-135DB8BA8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98C9D85-8E70-FC2E-62EC-56A620BAA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262670B-6CC1-D9F2-8AA4-4032E8121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C746077-6569-DFD8-9486-68AFCBC8B1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7135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BBAE7-4854-2FA8-92BB-74FCD7D5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55E7D1A-ACA2-D267-6B05-7C3623D84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39DA665-F43D-912C-328C-FA5FA9089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294591-83F8-D60B-8A5D-C23F5EBE1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8209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E45ED-3CD0-9212-4B59-B2A19F126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62EA47A-1125-70D8-C55B-F68987DE3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E8CE596-3ABF-E6F5-4AF4-AC5FDF2EE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28BA63-039D-7949-0161-6C0BD3CAB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1011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7E09D-550C-884D-2F9D-86873863D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E4318D8-7331-010D-9DD8-E7A92E13FA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A55CBAC-A5A6-3EFC-1506-CBED9C7FA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AAC004-1BB8-0E48-9D76-D0B1C3F970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8843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9A9C7-A273-8B9E-9004-75F0834DD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4D5D306-66D3-EDCB-259A-89B3DFF701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4D920BB-EFB1-33CD-AC73-BC51C5B3B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D80E3BC-6026-619A-EDA6-40F7E2E8A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6358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CBEE9-2132-DD0F-B8D3-F9D6FEC5F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68ECFCB-33F5-7F68-F9D0-1225613A9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9D5CD57-BDA3-DF39-A5BB-4CD605398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7CCD6DA-683E-4F8B-51D7-6FED6B8449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1146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5294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4" name="Segnaposto testo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titolo_Cur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olo diapositiv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olo diaposi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mfasi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smeral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aranc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_patch triangolo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bianc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 orizzontal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immagini multipl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4" name="Segnaposto immagine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5" name="Segnaposto immagine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 con barr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contenuto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2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547465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680800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814136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1</a:t>
            </a:r>
          </a:p>
        </p:txBody>
      </p:sp>
      <p:sp>
        <p:nvSpPr>
          <p:cNvPr id="30" name="Segnaposto immagine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2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3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5" name="Segnaposto testo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o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immagine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immagine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2" name="Segnaposto immagine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3" name="Segnaposto immagine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4" name="Segnaposto testo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7" name="Segnaposto testo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immagine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39" name="Segnaposto testo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0" name="Segnaposto testo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2" name="Segnaposto testo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3" name="Segnaposto testo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4" name="Segnaposto immagine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7" name="Segnaposto immagine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b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aranc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6" name="Segnaposto testo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di-graz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Inserire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id="{09890287-4DB6-4C87-AEAF-17E9594F4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 l="12978" r="12978"/>
          <a:stretch/>
        </p:blipFill>
        <p:spPr>
          <a:xfrm>
            <a:off x="0" y="10"/>
            <a:ext cx="12192000" cy="685799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82989" y="3031885"/>
            <a:ext cx="10525730" cy="1716363"/>
          </a:xfrm>
        </p:spPr>
        <p:txBody>
          <a:bodyPr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it-IT" sz="2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condizioni di vita degli anziani tra residenzialità e domiciliarità</a:t>
            </a:r>
            <a:r>
              <a:rPr lang="it-IT" sz="2200" b="1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606F8B2E-A7F5-4413-BEED-BFF7C3D9F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476" y="4361070"/>
            <a:ext cx="7416824" cy="1023687"/>
          </a:xfrm>
        </p:spPr>
        <p:txBody>
          <a:bodyPr rtlCol="0" anchor="t">
            <a:normAutofit fontScale="47500" lnSpcReduction="20000"/>
          </a:bodyPr>
          <a:lstStyle/>
          <a:p>
            <a:r>
              <a:rPr lang="it-IT" sz="4200" b="1" i="1" spc="200" dirty="0">
                <a:solidFill>
                  <a:schemeClr val="bg1"/>
                </a:solidFill>
                <a:highlight>
                  <a:srgbClr val="FF0000"/>
                </a:highlight>
                <a:latin typeface="+mj-lt"/>
                <a:ea typeface="+mj-ea"/>
                <a:cs typeface="+mj-cs"/>
              </a:rPr>
              <a:t> </a:t>
            </a:r>
            <a:r>
              <a:rPr lang="it-IT" sz="3500" b="1" i="1" spc="200" dirty="0">
                <a:solidFill>
                  <a:schemeClr val="bg1"/>
                </a:solidFill>
                <a:highlight>
                  <a:srgbClr val="FF0000"/>
                </a:highlight>
                <a:latin typeface="+mj-lt"/>
                <a:ea typeface="+mj-ea"/>
                <a:cs typeface="+mj-cs"/>
              </a:rPr>
              <a:t>tendenze, cambiamenti e qualità dei servizi  </a:t>
            </a:r>
            <a:endParaRPr lang="it-IT" sz="3500" i="1" dirty="0">
              <a:highlight>
                <a:srgbClr val="FF0000"/>
              </a:highlight>
            </a:endParaRPr>
          </a:p>
          <a:p>
            <a:r>
              <a:rPr lang="it-IT" sz="3300" b="1" i="1" dirty="0"/>
              <a:t>Primi risultati</a:t>
            </a:r>
          </a:p>
          <a:p>
            <a:endParaRPr lang="it-IT" sz="3300" i="1" dirty="0"/>
          </a:p>
          <a:p>
            <a:r>
              <a:rPr lang="it-IT" sz="3300" i="1" dirty="0"/>
              <a:t>Francesca Carrera (FDV) - Marco </a:t>
            </a:r>
            <a:r>
              <a:rPr lang="it-IT" sz="3300" i="1" dirty="0" err="1"/>
              <a:t>Accorinti</a:t>
            </a:r>
            <a:r>
              <a:rPr lang="it-IT" sz="3300" i="1" dirty="0"/>
              <a:t> (Università Roma Tre)</a:t>
            </a:r>
            <a:endParaRPr lang="it-IT" dirty="0"/>
          </a:p>
        </p:txBody>
      </p:sp>
      <p:pic>
        <p:nvPicPr>
          <p:cNvPr id="4" name="Immagine 3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6AA7A9DA-CE1E-B0AB-0F6D-047C63080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344" y="153158"/>
            <a:ext cx="1785721" cy="1262935"/>
          </a:xfrm>
          <a:prstGeom prst="rect">
            <a:avLst/>
          </a:prstGeom>
        </p:spPr>
      </p:pic>
      <p:sp>
        <p:nvSpPr>
          <p:cNvPr id="3" name="Titolo 5">
            <a:extLst>
              <a:ext uri="{FF2B5EF4-FFF2-40B4-BE49-F238E27FC236}">
                <a16:creationId xmlns:a16="http://schemas.microsoft.com/office/drawing/2014/main" id="{45065715-B4BD-9F34-561A-8DE1D28CC527}"/>
              </a:ext>
            </a:extLst>
          </p:cNvPr>
          <p:cNvSpPr txBox="1">
            <a:spLocks/>
          </p:cNvSpPr>
          <p:nvPr/>
        </p:nvSpPr>
        <p:spPr>
          <a:xfrm>
            <a:off x="9390235" y="6011234"/>
            <a:ext cx="2998400" cy="656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b="1" dirty="0">
                <a:solidFill>
                  <a:srgbClr val="FF0000"/>
                </a:solidFill>
              </a:rPr>
              <a:t>28/02/2025</a:t>
            </a:r>
          </a:p>
        </p:txBody>
      </p:sp>
      <p:pic>
        <p:nvPicPr>
          <p:cNvPr id="8" name="Immagine 7" descr="Immagine che contiene Elementi grafici, Carattere, logo, rosso&#10;&#10;Descrizione generata automaticamente">
            <a:extLst>
              <a:ext uri="{FF2B5EF4-FFF2-40B4-BE49-F238E27FC236}">
                <a16:creationId xmlns:a16="http://schemas.microsoft.com/office/drawing/2014/main" id="{45BAB02F-547B-1B85-3E18-7F9836ED1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888" y="217160"/>
            <a:ext cx="864096" cy="1198933"/>
          </a:xfrm>
          <a:prstGeom prst="rect">
            <a:avLst/>
          </a:prstGeom>
        </p:spPr>
      </p:pic>
      <p:pic>
        <p:nvPicPr>
          <p:cNvPr id="14" name="Immagine 13" descr="Immagine che contiene Carattere, testo, Elementi grafici, logo">
            <a:extLst>
              <a:ext uri="{FF2B5EF4-FFF2-40B4-BE49-F238E27FC236}">
                <a16:creationId xmlns:a16="http://schemas.microsoft.com/office/drawing/2014/main" id="{11DC93D6-0097-0CCC-D8F8-C99C643C8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4312" y="504434"/>
            <a:ext cx="2463013" cy="727708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FD7E6DA-0DC1-58D0-8A7E-83E5EB8DABF4}"/>
              </a:ext>
            </a:extLst>
          </p:cNvPr>
          <p:cNvSpPr txBox="1"/>
          <p:nvPr/>
        </p:nvSpPr>
        <p:spPr>
          <a:xfrm>
            <a:off x="1360228" y="1772718"/>
            <a:ext cx="87940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“LTC – Anziani e luoghi di cura: qualità del lavoro, iniziativa privata, condizioni di vita”</a:t>
            </a:r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CEDB7-4BD9-ED11-6B13-09D81FC47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2F685B28-C068-5F44-A6EB-EFDC4F7DED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C79F4CC2-BE87-C203-6FAB-85780CF387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3904" y="721764"/>
            <a:ext cx="10654300" cy="5286747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it-IT" b="1" dirty="0"/>
              <a:t>Dati Istat:</a:t>
            </a:r>
          </a:p>
          <a:p>
            <a:pPr marL="0" indent="0" algn="just">
              <a:buNone/>
            </a:pPr>
            <a:r>
              <a:rPr lang="it-IT" dirty="0"/>
              <a:t>circa 2,9 milioni di persone di età superiore o uguale a 65 anni in condizioni di non autosufficienza.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0" indent="0" algn="just">
              <a:buNone/>
            </a:pPr>
            <a:r>
              <a:rPr lang="it-IT" b="1" dirty="0"/>
              <a:t>L’invecchiamento della popolazione accomuna tutte le realtà del territorio italiano</a:t>
            </a:r>
          </a:p>
          <a:p>
            <a:pPr marL="0" indent="0" algn="just">
              <a:buNone/>
            </a:pPr>
            <a:r>
              <a:rPr lang="it-IT" dirty="0"/>
              <a:t>nel 2050 la parte non autosufficiente potrebbe rappresentare tra il 32 e il 37% della popolazione over 75 (era il 23% nel 2018).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0" indent="0" algn="just">
              <a:buNone/>
            </a:pPr>
            <a:r>
              <a:rPr lang="it-IT" b="1" dirty="0"/>
              <a:t>bisogni assistenziali e aspetti relazionali:</a:t>
            </a:r>
          </a:p>
          <a:p>
            <a:pPr marL="0" indent="0" algn="just">
              <a:buNone/>
            </a:pPr>
            <a:r>
              <a:rPr lang="it-IT" dirty="0"/>
              <a:t>contrasto alla solitudine</a:t>
            </a:r>
          </a:p>
          <a:p>
            <a:pPr marL="0" indent="0" algn="just">
              <a:buNone/>
            </a:pPr>
            <a:r>
              <a:rPr lang="it-IT" dirty="0"/>
              <a:t>mantenimento di relazioni sociali</a:t>
            </a:r>
          </a:p>
          <a:p>
            <a:pPr marL="0" indent="0" algn="just">
              <a:buNone/>
            </a:pPr>
            <a:r>
              <a:rPr lang="it-IT" dirty="0"/>
              <a:t>partecipazione alla vita sociale</a:t>
            </a:r>
          </a:p>
          <a:p>
            <a:pPr marL="0" indent="0" algn="just">
              <a:buNone/>
            </a:pPr>
            <a:r>
              <a:rPr lang="it-IT" dirty="0"/>
              <a:t>effetti sulla salute fisica.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FBC3C49-FD30-11A2-897A-2D38AF3C18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BC19A64F-1DED-34EA-8E2B-FCEBDA8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9BD584B5-CAAD-0EF2-C2A5-26DA4DA07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5FF730BE-2C34-E2D5-2FDE-997FC78C2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-33308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Il contesto istituzionale: La complessità della condizione anziana</a:t>
            </a:r>
          </a:p>
        </p:txBody>
      </p:sp>
      <p:sp>
        <p:nvSpPr>
          <p:cNvPr id="4" name="Rettangolo 3"/>
          <p:cNvSpPr/>
          <p:nvPr/>
        </p:nvSpPr>
        <p:spPr>
          <a:xfrm>
            <a:off x="9835884" y="6440959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072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1E415-5CE5-1FAD-80F8-D098F637A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B6699A4C-712E-08F2-6421-BB3D5586F7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3EB8C9ED-40C4-A0CD-EE71-15E48CDC63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3904" y="721765"/>
            <a:ext cx="8412416" cy="2419204"/>
          </a:xfrm>
        </p:spPr>
        <p:txBody>
          <a:bodyPr rtlCol="0">
            <a:noAutofit/>
          </a:bodyPr>
          <a:lstStyle/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I servizi pubblici di assistenza si basano su sistemi di welfare locali differenziati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L’articolazione della platea di persone prese in carico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L’integrazione (mancata) è invocata da molti ma difficile da realizzare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Il supporto principale è rappresentato dalla rete familiare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La leva dei trasferimenti monetari continua a essere la principale risposta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E002C23-7067-FB7A-9958-3F681A1654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1142EC43-092B-8658-B006-115277B1D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5FADD142-21B6-64AC-BC3F-7EEDD8E88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A138C581-9ECF-0038-ED34-520D15025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-33308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Il contesto istituzionale: La RISPOSTA PUBBLICA E GLI INTERVENTI PRIVATI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60C708C0-F3AB-9340-6CDF-14C8F8D1EE71}"/>
              </a:ext>
            </a:extLst>
          </p:cNvPr>
          <p:cNvSpPr txBox="1">
            <a:spLocks/>
          </p:cNvSpPr>
          <p:nvPr/>
        </p:nvSpPr>
        <p:spPr>
          <a:xfrm>
            <a:off x="677312" y="3209613"/>
            <a:ext cx="10515600" cy="28116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sz="18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Dagli approfondimenti Istat emerge un quadro di pochi assistiti, poco assistiti in Italia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poco più del 50% degli anziani non autosufficienti viene assistito dal sistema pubblico</a:t>
            </a:r>
            <a:endParaRPr lang="it-IT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1,5 mln (pari al 52%) di anziani in </a:t>
            </a:r>
            <a:r>
              <a:rPr lang="it-IT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long-</a:t>
            </a:r>
            <a:r>
              <a:rPr lang="it-IT" i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term</a:t>
            </a:r>
            <a:r>
              <a:rPr lang="it-IT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care</a:t>
            </a: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beneficiano </a:t>
            </a:r>
            <a:r>
              <a:rPr lang="it-IT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dell’IdA</a:t>
            </a: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e uno o più servizi </a:t>
            </a:r>
            <a:endParaRPr lang="it-IT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287 mila anziani (pari a circa il 10%) beneficiano di cure residenziali </a:t>
            </a:r>
            <a:endParaRPr lang="it-IT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911 mila anziani (pari a circa il 31%) ricevono servizi domiciliari (ADI e SAD)</a:t>
            </a:r>
            <a:endParaRPr lang="it-IT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 algn="just"/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294 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mila anziani ricevono assistenza presso centri diurni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C4FEFD0-373E-02A4-3F89-64C107AACA64}"/>
              </a:ext>
            </a:extLst>
          </p:cNvPr>
          <p:cNvSpPr/>
          <p:nvPr/>
        </p:nvSpPr>
        <p:spPr>
          <a:xfrm>
            <a:off x="628788" y="3212976"/>
            <a:ext cx="9283636" cy="2641129"/>
          </a:xfrm>
          <a:prstGeom prst="rect">
            <a:avLst/>
          </a:prstGeom>
          <a:noFill/>
          <a:ln>
            <a:solidFill>
              <a:srgbClr val="DD11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highlight>
                <a:srgbClr val="FF0000"/>
              </a:highligh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47026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1CA1E-6063-0A1C-F4C6-B4D8E4DE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FE40B99-B461-4F95-5B67-68D33C64A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FE678BE-FD05-523C-9F4F-67EABE4A02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1256DAF2-8341-4DCA-B190-5B0B42BEB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504712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A3B265DB-DF6F-0C49-82E6-8A019BEE1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488F2090-6509-05B2-72BA-A2D7ED29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2" y="0"/>
            <a:ext cx="12673408" cy="836712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LE CONDIZIONI DELLE PERSONE ANZIANE NELLE STRUTTURE E NEI SERVIZI DI SOSTEGNO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565A86B-367B-FB87-1D95-256BDD1D21C3}"/>
              </a:ext>
            </a:extLst>
          </p:cNvPr>
          <p:cNvSpPr txBox="1"/>
          <p:nvPr/>
        </p:nvSpPr>
        <p:spPr>
          <a:xfrm>
            <a:off x="528372" y="1472878"/>
            <a:ext cx="1116692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endParaRPr lang="it-IT" sz="16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algn="just">
              <a:spcAft>
                <a:spcPts val="600"/>
              </a:spcAft>
            </a:pPr>
            <a:endParaRPr lang="it-IT" sz="16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Secondo l’OCSE il termine </a:t>
            </a:r>
            <a:r>
              <a:rPr lang="it-IT" sz="20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Long </a:t>
            </a:r>
            <a:r>
              <a:rPr lang="it-IT" sz="2000" i="1" dirty="0" err="1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Term</a:t>
            </a:r>
            <a:r>
              <a:rPr lang="it-IT" sz="20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Care (LTC) </a:t>
            </a:r>
            <a:r>
              <a:rPr lang="it-IT" sz="20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si riferisce alla gamma di servizi sanitari e socio-sanitari rivolti a persone che necessitano di assistenza su base continuativa a causa della loro limitata capacità nello svolgere attività quotidiane.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t-IT" sz="20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latin typeface="Garamond" panose="02020404030301010803" pitchFamily="18" charset="0"/>
                <a:ea typeface="Times New Roman" panose="02020603050405020304" pitchFamily="18" charset="0"/>
              </a:rPr>
              <a:t>Le strutture residenziali vengono evocate come un mezzo di un sistema articolato e modulare, che va dall’Assistenza Domiciliare «leggera» a quella più «intensiva» ai Centri diurni</a:t>
            </a:r>
          </a:p>
          <a:p>
            <a:pPr algn="just">
              <a:spcAft>
                <a:spcPts val="600"/>
              </a:spcAft>
            </a:pPr>
            <a:endParaRPr lang="it-IT" sz="16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it-IT" sz="16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it-IT" sz="16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55862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1CA1E-6063-0A1C-F4C6-B4D8E4DE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FE40B99-B461-4F95-5B67-68D33C64A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FE678BE-FD05-523C-9F4F-67EABE4A02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1256DAF2-8341-4DCA-B190-5B0B42BEB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A3B265DB-DF6F-0C49-82E6-8A019BEE1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488F2090-6509-05B2-72BA-A2D7ED291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0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ANALISI DELLA CURA DEGLI ANZIANI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565A86B-367B-FB87-1D95-256BDD1D21C3}"/>
              </a:ext>
            </a:extLst>
          </p:cNvPr>
          <p:cNvSpPr txBox="1"/>
          <p:nvPr/>
        </p:nvSpPr>
        <p:spPr>
          <a:xfrm>
            <a:off x="191344" y="629402"/>
            <a:ext cx="11454952" cy="527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Processo di revisione dei modelli, delle strategie e delle priorità nella presa in carico delle persone fragili e/o non autosufficienti. 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Tentativi di ricerca della </a:t>
            </a:r>
            <a:r>
              <a:rPr lang="it-IT" sz="17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umanizzazione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della assistenza e della cura 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approccio educativo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animazione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e </a:t>
            </a: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stimolazione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sensoriale, cognitiva, motoria, 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natura relazionale, espressiva, ricreativa e culturale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endParaRPr lang="it-IT" sz="17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La definizione della “buona salute” rientra in un </a:t>
            </a:r>
            <a:r>
              <a:rPr lang="it-IT" sz="1700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discorso più ampio sulla</a:t>
            </a: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“qualità della vita” delle persone anziane, definita come </a:t>
            </a: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il grado in cui una persona è sana e nelle condizioni di poter partecipare o di vivere occasioni speciali (le attività della vita). 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La letteratura analizzata individua sei aree in cui misurare, attraverso indicatori, la qualità della vita nelle strutture residenziali per persone anziane: 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Ambiente di famiglia e per le famiglie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Riservatezza di vita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Autodeterminazione e relazionalità allargata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Competenza e aggiornamento nell’assistenza e cura della persona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Ammodernamento tecnologico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Presa in carico e continuità assistenziale nel modello multiservizi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it-IT" sz="17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  <a:endParaRPr lang="it-IT" sz="17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98354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03160-F12D-23B3-48FC-3697D4C31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CF66C718-0D81-48D2-E795-E84EC3DD7D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6441DA93-6C32-3C73-EB5C-5FD9FD4A61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9336" y="764704"/>
            <a:ext cx="11089232" cy="4937950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it-IT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L’indagine, attraverso la </a:t>
            </a:r>
            <a:r>
              <a:rPr lang="it-IT" sz="2600" b="1" dirty="0">
                <a:latin typeface="Garamond" panose="02020404030301010803" pitchFamily="18" charset="0"/>
                <a:ea typeface="Times New Roman" panose="02020603050405020304" pitchFamily="18" charset="0"/>
              </a:rPr>
              <a:t>voce dei familiari</a:t>
            </a:r>
            <a:r>
              <a:rPr lang="it-IT" sz="2600" dirty="0">
                <a:latin typeface="Garamond" panose="02020404030301010803" pitchFamily="18" charset="0"/>
                <a:ea typeface="Times New Roman" panose="02020603050405020304" pitchFamily="18" charset="0"/>
              </a:rPr>
              <a:t>, ha analizzato gli elementi di criticità che incidono pesantemente sulla qualità della vita delle persone anziane che vivono in strutture residenziali di assistenza.</a:t>
            </a:r>
            <a:endParaRPr lang="it-IT" sz="2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it-IT" sz="2600" b="1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2600" b="1" dirty="0">
                <a:latin typeface="Garamond" panose="02020404030301010803" pitchFamily="18" charset="0"/>
                <a:ea typeface="Times New Roman" panose="02020603050405020304" pitchFamily="18" charset="0"/>
              </a:rPr>
              <a:t>Le a</a:t>
            </a:r>
            <a:r>
              <a:rPr lang="it-IT" sz="2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ree di indagine</a:t>
            </a:r>
            <a:r>
              <a:rPr lang="it-IT" sz="26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: </a:t>
            </a:r>
          </a:p>
          <a:p>
            <a:pPr lvl="1" algn="just">
              <a:spcAft>
                <a:spcPts val="600"/>
              </a:spcAft>
            </a:pPr>
            <a:r>
              <a:rPr lang="it-IT" sz="2400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C</a:t>
            </a:r>
            <a:r>
              <a:rPr lang="it-IT" sz="2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aratteristiche strutturali</a:t>
            </a:r>
            <a:endParaRPr lang="it-IT" sz="24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lvl="1" algn="just">
              <a:spcAft>
                <a:spcPts val="600"/>
              </a:spcAft>
            </a:pPr>
            <a:r>
              <a:rPr lang="it-IT" sz="2400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R</a:t>
            </a:r>
            <a:r>
              <a:rPr lang="it-IT" sz="2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outine quotidiana (orari dei pasti e delle visite, attività di </a:t>
            </a:r>
            <a:r>
              <a:rPr lang="it-IT" sz="24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socializzazione e animazione)</a:t>
            </a:r>
          </a:p>
          <a:p>
            <a:pPr lvl="1" algn="just">
              <a:spcAft>
                <a:spcPts val="600"/>
              </a:spcAft>
            </a:pPr>
            <a:r>
              <a:rPr lang="it-IT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C</a:t>
            </a:r>
            <a:r>
              <a:rPr lang="it-IT" sz="24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omunicazione con l’esterno</a:t>
            </a:r>
          </a:p>
          <a:p>
            <a:pPr lvl="1" algn="just">
              <a:spcAft>
                <a:spcPts val="600"/>
              </a:spcAft>
            </a:pPr>
            <a:r>
              <a:rPr lang="it-IT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it-IT" sz="24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nalisi della cura degli anziani </a:t>
            </a:r>
          </a:p>
          <a:p>
            <a:pPr lvl="1" algn="just">
              <a:spcAft>
                <a:spcPts val="600"/>
              </a:spcAft>
            </a:pPr>
            <a:r>
              <a:rPr lang="it-IT" sz="2400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C</a:t>
            </a:r>
            <a:r>
              <a:rPr lang="it-IT" sz="24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riticità emerse</a:t>
            </a:r>
            <a:endParaRPr lang="it-IT" sz="24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26F9554-AD76-B2D7-EB22-F384B72AAD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A66247BC-4017-33F9-7781-56B6A6102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2E2FC3EE-E216-EEBE-1EF9-D19492E31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07C988A4-CD96-BAAF-9E82-1C163420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-33308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Primi risultati dell’indagine FDV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54496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47EBD-E638-8771-D350-0421F88F5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BE8D2074-D09E-10E0-2A34-E3F0231331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59668" y="-145592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09CEC3A6-30BF-3347-6EC1-04C5C40814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1069" y="803484"/>
            <a:ext cx="10240044" cy="5642520"/>
          </a:xfrm>
        </p:spPr>
        <p:txBody>
          <a:bodyPr rtlCol="0">
            <a:noAutofit/>
          </a:bodyPr>
          <a:lstStyle/>
          <a:p>
            <a:pPr algn="just">
              <a:spcAft>
                <a:spcPts val="600"/>
              </a:spcAft>
            </a:pPr>
            <a:r>
              <a:rPr lang="it-IT" sz="2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Disposizione camere 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it-IT" sz="2400" i="1" dirty="0">
                <a:latin typeface="Garamond" panose="02020404030301010803" pitchFamily="18" charset="0"/>
                <a:ea typeface="Times New Roman" panose="02020603050405020304" pitchFamily="18" charset="0"/>
              </a:rPr>
              <a:t>Sono camere con due letti e il bagno 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it-IT" sz="2400" i="1" dirty="0"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it-IT" sz="2400" i="1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site la possibilità di un miniappartamento per coppie di anziani, a pagamento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it-IT" sz="24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 volte sono camere con più letti anche 4</a:t>
            </a:r>
            <a:endParaRPr lang="it-IT" sz="24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2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Spazi comuni </a:t>
            </a:r>
          </a:p>
          <a:p>
            <a:pPr marL="228600" lvl="1" indent="0" algn="just">
              <a:spcAft>
                <a:spcPts val="600"/>
              </a:spcAft>
              <a:buNone/>
            </a:pPr>
            <a:r>
              <a:rPr lang="it-IT" sz="24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Sono tutti insieme uomini e donne</a:t>
            </a:r>
          </a:p>
          <a:p>
            <a:pPr algn="just">
              <a:spcAft>
                <a:spcPts val="600"/>
              </a:spcAft>
            </a:pPr>
            <a:r>
              <a:rPr lang="it-IT" sz="24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Terrazze e Giardini esterni </a:t>
            </a:r>
          </a:p>
          <a:p>
            <a:pPr marL="228600" lvl="1" indent="0" algn="just">
              <a:spcAft>
                <a:spcPts val="600"/>
              </a:spcAft>
              <a:buNone/>
            </a:pPr>
            <a:r>
              <a:rPr lang="it-IT" sz="24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Se il tempo è buono, le attività </a:t>
            </a:r>
            <a:r>
              <a:rPr lang="it-IT" sz="2400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e le visite con i familiari vengono </a:t>
            </a:r>
            <a:r>
              <a:rPr lang="it-IT" sz="24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svolte all’aperto </a:t>
            </a:r>
          </a:p>
          <a:p>
            <a:pPr marL="228600" lvl="1" indent="0" algn="just">
              <a:spcAft>
                <a:spcPts val="600"/>
              </a:spcAft>
              <a:buNone/>
            </a:pPr>
            <a:r>
              <a:rPr lang="it-IT" sz="24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Si organizzano feste </a:t>
            </a:r>
          </a:p>
          <a:p>
            <a:pPr marL="228600" lvl="1" indent="0" algn="just">
              <a:spcAft>
                <a:spcPts val="600"/>
              </a:spcAft>
              <a:buNone/>
            </a:pPr>
            <a:r>
              <a:rPr lang="it-IT" sz="24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L’orto lo curano gli ospiti </a:t>
            </a:r>
          </a:p>
          <a:p>
            <a:pPr marL="228600" lvl="1" indent="0" algn="just">
              <a:spcAft>
                <a:spcPts val="600"/>
              </a:spcAft>
              <a:buNone/>
            </a:pPr>
            <a:r>
              <a:rPr lang="it-IT" sz="2400" i="1" dirty="0">
                <a:effectLst/>
                <a:latin typeface="Garamond" panose="02020404030301010803" pitchFamily="18" charset="0"/>
                <a:ea typeface="Calibri" panose="020F0502020204030204" pitchFamily="34" charset="0"/>
              </a:rPr>
              <a:t>Il giardino richiede cure particolari e spesso non viene fatta manutenzione, circostanza che impedisce di usufruire di questo spazio</a:t>
            </a:r>
            <a:endParaRPr lang="it-IT" sz="2400" i="1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E171611-C73E-3529-6B48-2E8904DF33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AC728773-5D25-C7B3-92FC-F74889763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390526D2-05C1-1075-5B3F-D2FA750FB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4D489706-2572-DBB1-08E9-39467A18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00" y="8421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CARATTERISTICHE STRUTTURALI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4048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76A09-11E5-23E3-052D-D5A7D2EF1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90FF82F6-A435-4DC9-871D-078D443490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3CF65973-29F0-C058-02EB-648381DEE8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8141" y="737843"/>
            <a:ext cx="10916382" cy="585126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it-IT" sz="1800" b="1" cap="all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ORARI DEI PASTI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Orari da ospedali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D</a:t>
            </a: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opo il pranzo vengono messi a letto, non vengono più rialzati a meno che non venga un familiare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</a:t>
            </a: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ltro problema riguarda l’assunzione di liquidi.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it-IT" sz="1800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</a:t>
            </a: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lle sette si cominciano ad alzare le persone e si finisce verso le 10.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it-IT" sz="1800" i="1" dirty="0">
                <a:latin typeface="Garamond" panose="020204040303010108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M</a:t>
            </a: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enu non adeguati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  <a:r>
              <a:rPr lang="it-IT" sz="18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ORARI DI VISITA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Alcune strutture hanno orari di visita rigidi, altre più flessibili, altre liberi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N</a:t>
            </a: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ell'area dei piani non si può salire mai, solo se hai il familiare che è a letto.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latin typeface="Garamond" panose="02020404030301010803" pitchFamily="18" charset="0"/>
                <a:ea typeface="Times New Roman" panose="02020603050405020304" pitchFamily="18" charset="0"/>
              </a:rPr>
              <a:t>G</a:t>
            </a: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li orari delle visite coincidono con il pranzo alle 11 per le persone che non sono in grado di mangiare da sole.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Quando l'anziano arriva lì è un cambiamento proprio totale, una discesa assolutamente, perché fuori dal suo ambito familiare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359BD4D0-A907-4F2F-75E3-BAE6B5FF3D2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7E6306A4-D239-58BC-C288-7B2E36771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6B0E694B-1C26-7B1E-748E-A8AB7DFBF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58DA763A-D116-CFC3-E0A9-BBF892C1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5969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LA ROUTINE QUOTIDIANA</a:t>
            </a:r>
          </a:p>
        </p:txBody>
      </p:sp>
      <p:pic>
        <p:nvPicPr>
          <p:cNvPr id="6" name="Immagine 5" descr="Immagine che contiene orologio">
            <a:extLst>
              <a:ext uri="{FF2B5EF4-FFF2-40B4-BE49-F238E27FC236}">
                <a16:creationId xmlns:a16="http://schemas.microsoft.com/office/drawing/2014/main" id="{1045438C-535C-802E-AB34-9F39C2C08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2265" y="1196752"/>
            <a:ext cx="3456384" cy="345638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59486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53DBC-18A6-46DF-28EF-FFB4D3A75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90ECB535-364C-28B2-8647-C680A7B654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B0F7ACB5-EB79-ECD3-2FCB-214983EC3CD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8141" y="737843"/>
            <a:ext cx="10916382" cy="5851262"/>
          </a:xfrm>
        </p:spPr>
        <p:txBody>
          <a:bodyPr rtlCol="0">
            <a:noAutofit/>
          </a:bodyPr>
          <a:lstStyle/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Ambito sanitario (OSS, Infermieri, Medici di base, Geriatri e Fisioterapisti)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Ambito socio-assistenziale (Animatori, Educatori, Assistenti sociali (non sempre presente oppure riferito al servizio sociale del Comune quando la struttura è pubblica) e Psicologi (pochi))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Ambito amministrativo (Coordinatori/Direttori, Impiegati) e della ospitalità (pulizie, mensa)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4790" indent="0" algn="just">
              <a:buNone/>
            </a:pP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Dal punto di vista sanitario e infermieristico direi che ci siamo, tutto il resto è un disastro, una roba da strappare il cuore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Se hai bisogno di un fisiatra devi chiamare l'ambulanza, portare il tuo parente all'ospedale, fissarti l'appuntamento, tutto a carico 	del familiare.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Tutto a pagamento fuori dalla retta: podologo, parrucchiere, lavanderia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Ci sono poi volontari che si recano per fare un servizio gratuito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endParaRPr lang="it-IT" sz="1800" dirty="0">
              <a:effectLst/>
              <a:latin typeface="Garamond" panose="02020404030301010803" pitchFamily="18" charset="0"/>
              <a:ea typeface="Times New Roman" panose="02020603050405020304" pitchFamily="18" charset="0"/>
              <a:cs typeface="Aptos" panose="020B0004020202020204" pitchFamily="34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I referenti</a:t>
            </a:r>
            <a:r>
              <a:rPr lang="it-IT" sz="18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it-IT" sz="18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delle famiglie sono: il direttore, il coordinatore, il medico, il capo infermiere, la RA è una figura ammnistrativa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Nei piccoli centri la relazione tra familiari e operatori è a carattere familiare</a:t>
            </a:r>
            <a:endParaRPr lang="it-IT" sz="1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FD1026A9-783F-8F5C-4A4F-A133A2FD73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2A4F9594-F5B5-38D1-1A22-F8D7C89BF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EC8D94BC-9761-5CB3-E543-D3BBB2B14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66E7C69B-8F0C-399A-7948-622EE09DC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5969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IL PERSONALE NELLE STRUTTURE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00720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34312-FDDE-F357-A394-08DA71E92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9975CF7A-7931-0949-DC5F-45CDA8B745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0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52BF4263-F70D-C25F-9D39-5C34CAD5A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3352" y="671458"/>
            <a:ext cx="11377264" cy="5851262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400"/>
              </a:spcBef>
              <a:buNone/>
            </a:pP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In </a:t>
            </a: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casi rari 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vengono organizzate attività di </a:t>
            </a: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socializzazione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es:</a:t>
            </a: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attività di tipo ludico, lettura di giornali, qualche attività finalizzata al movimento per chi sta meglio 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Giocano a palla, pet therapy sentono la musica, laboratori di ceramica, laboratori di pittura, laboratori di maglia. 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</a:t>
            </a:r>
            <a:r>
              <a:rPr lang="it-IT" sz="1600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Og</a:t>
            </a: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ni tanto organizzano delle feste, a Natale la tombolata, feste di compleanno, i familiari sono invitati, iniziative interne che coinvolgono le 	scuole del territorio. 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In alcune strutture le attività vengono organizzate anche all’aperto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(terrazze, giardini)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400"/>
              </a:spcBef>
              <a:buNone/>
            </a:pP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Più frequenti 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i casi in cui le </a:t>
            </a: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attività di socializzazione sono inesistenti 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 </a:t>
            </a: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minime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Come familiari abbiamo proposto di fare delle attività all'interno tipo cineforum ma non siamo riusciti ad andare avanti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Guardare un po’ di televisione, non più di quello 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	Sono diventate chiuse rispetto agli anni scorsi, dove c'erano anche volontari che andavano, suonavano, cantavano, salivano e scendevano dai 	reparti. Adesso è tutto chiuso. Io non so se sia stato lo spavento che hanno preso per il Covid.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Culto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la domenica mattina chi vuole può partecipare alle funzioni religiose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</a:rPr>
              <a:t>	Sul PAI di mia mamma c'è scritto che partecipa volentieri alle attività religiose ma mia mamma è convintamente atea da una vita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Il problema del fine settimana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nessuna attività, poco personale di tutti i tipi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Sei ospiti per ogni reparto, a turno, in un giorno fisso, vengono lasciati a letto dalle due della domenica al lunedì mattina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Intervento delle organizzazioni di volontariato e del Terzo settore,</a:t>
            </a:r>
            <a:r>
              <a:rPr lang="it-IT" sz="1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volontariato organizzato e individuale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</a:t>
            </a:r>
            <a:r>
              <a:rPr lang="it-IT" sz="1600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A</a:t>
            </a: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ssociazioni cattoliche e laiche, Auser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Spesso i volontari sono impegnati nella somministrazione dei pasti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A6E265BF-3A4F-A9B5-C63F-1E12A181F8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3FE955BA-2107-10F6-3686-8804352C8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B7A9430D-AC57-C795-8B7F-9B888CD7FA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E858793C-5314-B6E7-4650-5800BDD4D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540" y="29166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USO DEL TEMPO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10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21777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0C77-5467-28F0-E2C0-8FF97B759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A7A013D3-8268-5828-5677-05D8801720D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546" y="1717873"/>
            <a:ext cx="10579780" cy="1605414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La comunicazione avviene prevalentemente attraverso </a:t>
            </a:r>
            <a:r>
              <a:rPr lang="it-IT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chat di</a:t>
            </a: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it-IT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WhatsApp</a:t>
            </a: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con cui la struttura fornisce informazioni ai familiari; </a:t>
            </a:r>
            <a:r>
              <a:rPr lang="it-IT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telefono, mail</a:t>
            </a: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; le persone anziane in alcuni casi utilizzano </a:t>
            </a:r>
            <a:r>
              <a:rPr lang="it-IT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tablet</a:t>
            </a: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it-IT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disponibili durante il periodo di contrasto al Covid-19 ma ancora in uso</a:t>
            </a:r>
            <a:r>
              <a:rPr lang="it-IT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it-IT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i="1" dirty="0"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N</a:t>
            </a:r>
            <a:r>
              <a:rPr lang="it-IT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on ci sono canali comunicativi finalizzati: qualsiasi richiesta diventa un conflitto.</a:t>
            </a:r>
            <a:endParaRPr lang="it-IT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7C4127A-6978-F9D7-49EC-DA231AE668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5DEB0123-964B-658B-49BE-815493A95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61736BC5-8AFA-2A96-0E40-6BC7805FB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5AC9E6CC-DF27-DC50-47EE-80FC6CCB0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540" y="29166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LA COMUNICAZIONE CON L’ESTERNO</a:t>
            </a:r>
          </a:p>
        </p:txBody>
      </p:sp>
      <p:pic>
        <p:nvPicPr>
          <p:cNvPr id="6" name="Immagine 5" descr="Immagine che contiene Elementi grafici, clipart, schermata, cartone animato&#10;&#10;Descrizione generata automaticamente">
            <a:extLst>
              <a:ext uri="{FF2B5EF4-FFF2-40B4-BE49-F238E27FC236}">
                <a16:creationId xmlns:a16="http://schemas.microsoft.com/office/drawing/2014/main" id="{0AA119CF-4D2E-D445-495D-F9332585B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872" y="2107473"/>
            <a:ext cx="5966340" cy="596634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80339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874A0-4CA7-F0DD-1FC0-22E53C5FA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1F233B6-73FE-ADBF-FC42-D28C367261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0549" y="139510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42F3BA4D-AF1B-469B-D496-5DFB4309FB9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0540" y="594021"/>
            <a:ext cx="10750158" cy="1605414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400"/>
              </a:spcBef>
              <a:buNone/>
            </a:pPr>
            <a:r>
              <a:rPr lang="it-IT" sz="19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Relazione struttura/familiare è difficile</a:t>
            </a:r>
          </a:p>
          <a:p>
            <a:pPr marL="0" indent="0" algn="just">
              <a:spcBef>
                <a:spcPts val="400"/>
              </a:spcBef>
              <a:buNone/>
            </a:pPr>
            <a:r>
              <a:rPr lang="it-IT" sz="1900" i="1" dirty="0">
                <a:solidFill>
                  <a:srgbClr val="C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</a:rPr>
              <a:t>	</a:t>
            </a:r>
            <a:r>
              <a:rPr lang="it-IT" sz="1900" i="1" dirty="0">
                <a:effectLst/>
                <a:latin typeface="Garamond" panose="02020404030301010803" pitchFamily="18" charset="0"/>
                <a:ea typeface="Calibri" panose="020F0502020204030204" pitchFamily="34" charset="0"/>
              </a:rPr>
              <a:t>Il personale che non è che fosse sgarbato, la sensazione però che fosse sempre in affanno, però non c'erano visi sorridenti </a:t>
            </a:r>
            <a:endParaRPr lang="it-IT" sz="19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1. Sottodimensionamento degli operatori </a:t>
            </a:r>
            <a:endParaRPr lang="it-IT" sz="19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Sono pagati poco, sono valorizzati ancora meno e vengono sfruttati, fanno i turni, insomma c'è tutto un lavoro di 	difficoltà effettiva, reale</a:t>
            </a:r>
            <a:r>
              <a:rPr lang="it-IT" sz="19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. 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buNone/>
            </a:pPr>
            <a:r>
              <a:rPr lang="it-IT" sz="19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2. Uso della pratica della contenzione 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In generale si cerca di non praticarla e comunque viene chiesta l’autorizzazione al familiare che può o meno autorizzare, </a:t>
            </a:r>
            <a:r>
              <a:rPr lang="it-IT" sz="19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in alcuni casi il rischio caduta è elevato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La contenzione avviene: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</a:pPr>
            <a:r>
              <a:rPr lang="it-IT" sz="19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nel letto con le </a:t>
            </a:r>
            <a:r>
              <a:rPr lang="it-IT" sz="1900" dirty="0" err="1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spondine</a:t>
            </a:r>
            <a:r>
              <a:rPr lang="it-IT" sz="19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 e in qualche caso legate</a:t>
            </a:r>
            <a:endParaRPr lang="it-IT" sz="19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</a:pPr>
            <a:r>
              <a:rPr lang="it-IT" sz="19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sulla sedia a rotelle </a:t>
            </a:r>
            <a:r>
              <a:rPr lang="it-IT" sz="19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ci sono delle persone che non hanno il controllo muscolare e allora devono essere in qualche modo assicurati ma sempre per un problema di loro sicurezza  </a:t>
            </a:r>
            <a:endParaRPr lang="it-IT" sz="19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La contenzione per noi era un problema di sensibilità estrema, è una cosa pesante, ma una cosa importante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	Io ho insistito perché cambiassero la sedia a rotelle di mia mamma perché era di quelle piccole, ottenendo quella con 	davanti il tavolino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Gli operatori usano la contenzione per prevenire le cadute. 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900" i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	Le cadute sono una cosa comune, si fanno male, serve più personale attento</a:t>
            </a:r>
            <a:r>
              <a:rPr lang="it-IT" sz="19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it-IT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DCEF6C5-7D1A-A60E-F2C3-28E2E8C809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24744A94-F400-DF6F-DE0C-1AB4CA209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BEFB69D3-8EA2-64B1-653C-C2331191A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9C7D5269-6B15-BC04-1F8B-5327C4663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540" y="29166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LE CRITICITÀ EMERSE (1)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66084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31EE5-0AFB-3FCD-0FA4-B7B2CB322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63967EF-36FB-9B6A-1697-C72DD4CC68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27014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70BDC94D-3E9A-CAF8-792A-878DF24992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3060" y="636400"/>
            <a:ext cx="10803540" cy="1605414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400"/>
              </a:spcBef>
              <a:buNone/>
            </a:pPr>
            <a:r>
              <a:rPr lang="it-IT" sz="16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La pratica della cura</a:t>
            </a:r>
            <a:endParaRPr lang="it-IT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</a:pPr>
            <a:r>
              <a:rPr lang="it-IT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Mancata partecipazione dei familiari al Piano di assistenza individuale (PAI)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buNone/>
            </a:pPr>
            <a:r>
              <a:rPr lang="it-IT" sz="1600" i="1" dirty="0"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N</a:t>
            </a:r>
            <a:r>
              <a:rPr lang="it-IT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ei PAI l'aspetto relazionale passa in secondo piano, perché il piano è costruito in base ai bisogni soprattutto sanitari e in base all’organizzazione del lavoro all’interno della struttura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</a:pPr>
            <a:r>
              <a:rPr lang="it-IT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Poca attenzione alle specificità della persona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buNone/>
            </a:pPr>
            <a:r>
              <a:rPr lang="it-IT" sz="1600" i="1" dirty="0"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L</a:t>
            </a:r>
            <a:r>
              <a:rPr lang="it-IT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’attenzione finalizzata prevalentemente alla fatturazione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Mancanza di personale, molto turnover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T</a:t>
            </a:r>
            <a:r>
              <a:rPr lang="it-IT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anti malati vengono lasciati a letto tutta la giornata non vengono alzati oppure le docce che obbligatoriamente da regolamento devono essere fatte due volte a settimana saltano completamente oppure salta l'igiene personale. Soprattutto nei confronti di quelli che non hanno i familiari.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Il personale è stressato e lavora in condizioni pesanti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R</a:t>
            </a:r>
            <a:r>
              <a:rPr lang="it-IT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egna la regola del minutaggio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C</a:t>
            </a:r>
            <a:r>
              <a:rPr lang="it-IT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’è un ricambio frequente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</a:pPr>
            <a:r>
              <a:rPr lang="it-IT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Sostegno e movimentazione della persona:</a:t>
            </a:r>
            <a:r>
              <a:rPr lang="it-IT" sz="16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it-IT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dal punto di vista delle infrastrutture interne alcune strutture sono all'avanguardia, utilizzano il sollevatore, ma spesso è il personale a sollevare la persona e questo provoca danni alla loro salute,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S</a:t>
            </a:r>
            <a:r>
              <a:rPr lang="it-IT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olo in alcuni casi sono due operatori a movimentare le persone allettate.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Presenza di piaghe da compressione (decubito) dovuta alla mancata movimentazione 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400"/>
              </a:spcBef>
              <a:spcAft>
                <a:spcPts val="600"/>
              </a:spcAft>
              <a:buNone/>
            </a:pPr>
            <a:r>
              <a:rPr lang="it-IT" sz="1600" i="1" dirty="0"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L</a:t>
            </a:r>
            <a:r>
              <a:rPr lang="it-IT" sz="16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a persona dovrebbe essere movimentata ogni due ore per evitare la compressione, dovrebbe essere idratata sufficientemente per evitare la disidratazione del derma e quindi la lacerazione per sfregamento</a:t>
            </a:r>
            <a:endParaRPr lang="it-IT" sz="1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6DC4F232-DED5-9519-19FA-B09D83831CA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47D58E8B-1A1C-5AA9-EBE8-6C7E5805D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CBA84D6F-B55A-7895-3E95-17E2AC4DE4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A1E5D2B5-B1E0-0A61-FA7E-BD030C40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60" y="27014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LE CRITICITÀ EMERSE (2)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90651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F3C7F-B8AF-E620-62C6-D7D385422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4E5B95E2-853C-9D62-844A-8E9E0EC158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32" y="27014"/>
            <a:ext cx="12192000" cy="6857999"/>
          </a:xfrm>
          <a:prstGeom prst="rect">
            <a:avLst/>
          </a:prstGeom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50F2413B-509C-7B82-E2C0-EEE47CCFF67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4315" y="851897"/>
            <a:ext cx="10803540" cy="1605414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it-IT" sz="18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ptos" panose="020B0004020202020204" pitchFamily="34" charset="0"/>
              </a:rPr>
              <a:t>La pratica della cura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Mancanza </a:t>
            </a: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di attività e di socializzazione, </a:t>
            </a: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di educatori e animatori 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Aptos" panose="020B0004020202020204" pitchFamily="34" charset="0"/>
              </a:rPr>
              <a:t>	Soprattutto il fine settimana c’è il deserto; non è una bella cosa.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Gli spazi sono a misura di struttura ospedaliera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	Non ci sono spazi per parlare con i propri familiari nel rispetto della privacy 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	Sono strutture in cui manca l’ambiente più familiare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	Hanno bisogno di ritrovare gli spazi e gli agganci a una realtà, alle loro consuetudini e in una dimensione di questo genere è 	molto dispersiva. 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	</a:t>
            </a:r>
            <a:r>
              <a:rPr lang="it-IT" sz="1800" i="1" dirty="0"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E’ </a:t>
            </a: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 peggio di un ospedale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800" i="1" dirty="0">
                <a:solidFill>
                  <a:srgbClr val="C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</a:rPr>
              <a:t>	</a:t>
            </a:r>
            <a:r>
              <a:rPr lang="it-IT" sz="1800" i="1" dirty="0">
                <a:effectLst/>
                <a:latin typeface="Garamond" panose="02020404030301010803" pitchFamily="18" charset="0"/>
                <a:ea typeface="Calibri" panose="020F0502020204030204" pitchFamily="34" charset="0"/>
              </a:rPr>
              <a:t>La qualità del cibo scadente e </a:t>
            </a:r>
            <a:r>
              <a:rPr lang="it-IT" sz="1800" i="1" dirty="0">
                <a:latin typeface="Garamond" panose="02020404030301010803" pitchFamily="18" charset="0"/>
                <a:ea typeface="Calibri" panose="020F0502020204030204" pitchFamily="34" charset="0"/>
              </a:rPr>
              <a:t>q</a:t>
            </a:r>
            <a:r>
              <a:rPr lang="it-IT" sz="1800" i="1" dirty="0">
                <a:effectLst/>
                <a:latin typeface="Garamond" panose="02020404030301010803" pitchFamily="18" charset="0"/>
                <a:ea typeface="Calibri" panose="020F0502020204030204" pitchFamily="34" charset="0"/>
              </a:rPr>
              <a:t>uantità minori.</a:t>
            </a:r>
            <a:endParaRPr lang="it-IT" sz="1800" i="1" dirty="0">
              <a:effectLst/>
              <a:latin typeface="Garamond" panose="020204040303010108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it-IT" sz="18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Mancanza di personale specializzato (ad esempio psicologi e geriatri)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	Le situazioni peggiori sono quelle dei più fragili e soli che avrebbero bisogno di parlare con uno psicologo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it-IT" sz="1800" i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Calibri" panose="020F0502020204030204" pitchFamily="34" charset="0"/>
              </a:rPr>
              <a:t>	Ci vorrebbe la presenza non annuale del geriatra ma magari quadrimestrale, per valutare lo stato di gravità degli ospiti</a:t>
            </a:r>
            <a:endParaRPr lang="it-IT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B29A83F-ED91-7893-63B0-7196DAD535C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6961EBB8-7511-543E-39F8-C8B73DD00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39E86D0A-489D-C15C-16B1-0CF29A316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C6CEB315-58A0-0D76-8AA9-26CBF3CBD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60" y="27014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LE CRITICITÀ EMERSE (3) </a:t>
            </a:r>
          </a:p>
        </p:txBody>
      </p:sp>
      <p:pic>
        <p:nvPicPr>
          <p:cNvPr id="6" name="Immagine 5" descr="Immagine che contiene vestiti, Viso umano, sorriso, persona">
            <a:extLst>
              <a:ext uri="{FF2B5EF4-FFF2-40B4-BE49-F238E27FC236}">
                <a16:creationId xmlns:a16="http://schemas.microsoft.com/office/drawing/2014/main" id="{3041D5D6-FD68-4167-2401-A6164BCAC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0136" y="700773"/>
            <a:ext cx="4388513" cy="292494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50422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FBC92-2F72-6FA9-8221-8586AD031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D910FE9-A859-2D6F-6C69-2FFCAFE3EA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1344" y="13382"/>
            <a:ext cx="12192000" cy="6857999"/>
          </a:xfrm>
          <a:prstGeom prst="rect">
            <a:avLst/>
          </a:prstGeom>
        </p:spPr>
      </p:pic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1B43A921-B385-7B04-DDA4-B002A082B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0499" y="0"/>
            <a:ext cx="10837333" cy="455672"/>
          </a:xfrm>
          <a:solidFill>
            <a:srgbClr val="EEEEEE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3E689160-E612-36F4-0EB4-95001073A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alphaModFix amt="20000"/>
          </a:blip>
          <a:srcRect t="45103" b="45103"/>
          <a:stretch/>
        </p:blipFill>
        <p:spPr>
          <a:xfrm>
            <a:off x="0" y="0"/>
            <a:ext cx="12072664" cy="544922"/>
          </a:xfrm>
          <a:solidFill>
            <a:srgbClr val="FF0000"/>
          </a:solidFill>
        </p:spPr>
      </p:pic>
      <p:sp>
        <p:nvSpPr>
          <p:cNvPr id="13" name="Segnaposto contenuto 12">
            <a:extLst>
              <a:ext uri="{FF2B5EF4-FFF2-40B4-BE49-F238E27FC236}">
                <a16:creationId xmlns:a16="http://schemas.microsoft.com/office/drawing/2014/main" id="{2C7342D9-58C1-60B0-9975-03C2A98BFD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384" y="1654604"/>
            <a:ext cx="11017224" cy="249447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600"/>
              </a:spcAft>
              <a:buNone/>
            </a:pPr>
            <a:r>
              <a:rPr lang="it-IT" sz="24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Spazi e luoghi in cui la triangolazione persona anziana – famiglia – servizio si rende </a:t>
            </a:r>
            <a:r>
              <a:rPr lang="it-IT" sz="2400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concreta, es il </a:t>
            </a:r>
            <a:r>
              <a:rPr lang="it-IT" sz="2400" b="1" dirty="0"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Comitato di Partecipazione. </a:t>
            </a:r>
            <a:r>
              <a:rPr lang="it-IT" dirty="0">
                <a:latin typeface="Garamond" panose="02020404030301010803" pitchFamily="18" charset="0"/>
              </a:rPr>
              <a:t>Dovrebbero essere composti dai rappresentanti: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latin typeface="Garamond" panose="02020404030301010803" pitchFamily="18" charset="0"/>
              </a:rPr>
              <a:t>	dei familiari	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latin typeface="Garamond" panose="02020404030301010803" pitchFamily="18" charset="0"/>
              </a:rPr>
              <a:t>	degli ospiti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latin typeface="Garamond" panose="02020404030301010803" pitchFamily="18" charset="0"/>
              </a:rPr>
              <a:t>	delle organizzazioni sindacali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latin typeface="Garamond" panose="02020404030301010803" pitchFamily="18" charset="0"/>
              </a:rPr>
              <a:t>	delle associazioni di volontariato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it-IT" i="1" dirty="0">
              <a:latin typeface="Garamond" panose="02020404030301010803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dirty="0">
                <a:latin typeface="Garamond" panose="02020404030301010803" pitchFamily="18" charset="0"/>
              </a:rPr>
              <a:t>Se ci sono 	vengono convocati poco...</a:t>
            </a:r>
            <a:r>
              <a:rPr lang="it-IT" dirty="0">
                <a:latin typeface="Garamond" panose="02020404030301010803" pitchFamily="18" charset="0"/>
              </a:rPr>
              <a:t> </a:t>
            </a:r>
            <a:r>
              <a:rPr lang="it-IT" i="1" dirty="0">
                <a:latin typeface="Garamond" panose="02020404030301010803" pitchFamily="18" charset="0"/>
              </a:rPr>
              <a:t>vengono convocate semestralmente delle riunioni con i familiari </a:t>
            </a:r>
          </a:p>
          <a:p>
            <a:pPr marL="0" indent="0" algn="just">
              <a:buNone/>
            </a:pPr>
            <a:endParaRPr lang="it-IT" sz="2400" dirty="0">
              <a:effectLst/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sz="24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afforzare il ruolo della </a:t>
            </a:r>
            <a:r>
              <a:rPr lang="it-IT" sz="2400" b="1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contrattazione sociale territoriale </a:t>
            </a:r>
            <a:r>
              <a:rPr lang="it-IT" sz="2400" dirty="0">
                <a:effectLst/>
                <a:latin typeface="Garamond" panose="020204040303010108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 particolare sul tema delle condizioni di vita qualità nelle strutture. </a:t>
            </a:r>
          </a:p>
        </p:txBody>
      </p:sp>
      <p:pic>
        <p:nvPicPr>
          <p:cNvPr id="5" name="Immagine 4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76B05255-264D-A6F8-2CDF-E211A5945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5312" y="5975115"/>
            <a:ext cx="1042492" cy="737292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F141AC87-FBFC-F4B4-5CD1-971B0216A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60" y="27014"/>
            <a:ext cx="11377264" cy="305769"/>
          </a:xfrm>
        </p:spPr>
        <p:txBody>
          <a:bodyPr rtlCol="0">
            <a:noAutofit/>
          </a:bodyPr>
          <a:lstStyle/>
          <a:p>
            <a:r>
              <a:rPr lang="it-IT" sz="2800" b="1" kern="100" dirty="0">
                <a:solidFill>
                  <a:schemeClr val="bg1"/>
                </a:solidFill>
                <a:ea typeface="Arial Unicode MS" panose="020B0604020202020204" pitchFamily="34" charset="-128"/>
                <a:cs typeface="Lucida Sans" panose="020B0602040502020204" pitchFamily="34" charset="0"/>
              </a:rPr>
              <a:t>PRIME INDICAZIONI CONCLUSIVE: da luoghi di cura a luoghi di vita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9843800" y="6437938"/>
            <a:ext cx="1071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i="1" dirty="0"/>
              <a:t>Primi risultati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9485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E02B9606-F9BC-40CD-9467-6348ACE41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rgbClr val="E4312D"/>
          </a:solidFill>
        </p:spPr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A682397A-D234-4487-8E63-23B79C769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5749" y="332656"/>
            <a:ext cx="11371977" cy="6192688"/>
          </a:xfrm>
          <a:solidFill>
            <a:schemeClr val="bg1">
              <a:lumMod val="95000"/>
            </a:schemeClr>
          </a:solidFill>
        </p:spPr>
        <p:txBody>
          <a:bodyPr rtlCol="0"/>
          <a:lstStyle/>
          <a:p>
            <a:pPr rtl="0"/>
            <a:endParaRPr lang="it-IT" dirty="0"/>
          </a:p>
        </p:txBody>
      </p:sp>
      <p:sp>
        <p:nvSpPr>
          <p:cNvPr id="13" name="Titolo 12">
            <a:extLst>
              <a:ext uri="{FF2B5EF4-FFF2-40B4-BE49-F238E27FC236}">
                <a16:creationId xmlns:a16="http://schemas.microsoft.com/office/drawing/2014/main" id="{D7199992-58FE-4335-A811-6AFA96B55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056" y="4756691"/>
            <a:ext cx="9963150" cy="1499616"/>
          </a:xfrm>
        </p:spPr>
        <p:txBody>
          <a:bodyPr rtlCol="0">
            <a:normAutofit/>
          </a:bodyPr>
          <a:lstStyle/>
          <a:p>
            <a:pPr rtl="0"/>
            <a:r>
              <a:rPr lang="it-IT" sz="7200" dirty="0">
                <a:highlight>
                  <a:srgbClr val="DD1111"/>
                </a:highlight>
              </a:rPr>
              <a:t>Grazie dell’attenzione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CF8FCB52-DD55-48F6-9F4A-D2A0F6586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solidFill>
            <a:srgbClr val="E4312D"/>
          </a:solidFill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3" name="Immagine 2" descr="Immagine che contiene testo, Carattere, Elementi grafici, schermata&#10;&#10;Descrizione generata automaticamente">
            <a:extLst>
              <a:ext uri="{FF2B5EF4-FFF2-40B4-BE49-F238E27FC236}">
                <a16:creationId xmlns:a16="http://schemas.microsoft.com/office/drawing/2014/main" id="{2A5BE31A-ABA4-01D6-2B1C-5C865ADA9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57" y="559322"/>
            <a:ext cx="1868899" cy="1321762"/>
          </a:xfrm>
          <a:prstGeom prst="rect">
            <a:avLst/>
          </a:prstGeom>
        </p:spPr>
      </p:pic>
      <p:pic>
        <p:nvPicPr>
          <p:cNvPr id="4" name="Immagine 3" descr="Immagine che contiene Elementi grafici, Carattere, logo, rosso&#10;&#10;Descrizione generata automaticamente">
            <a:extLst>
              <a:ext uri="{FF2B5EF4-FFF2-40B4-BE49-F238E27FC236}">
                <a16:creationId xmlns:a16="http://schemas.microsoft.com/office/drawing/2014/main" id="{6F61DB9A-F885-BD8E-F75F-C9EABF455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9701" y="523414"/>
            <a:ext cx="936104" cy="1298844"/>
          </a:xfrm>
          <a:prstGeom prst="rect">
            <a:avLst/>
          </a:prstGeom>
        </p:spPr>
      </p:pic>
      <p:pic>
        <p:nvPicPr>
          <p:cNvPr id="5" name="Immagine 4" descr="Immagine che contiene Carattere, testo, Elementi grafici, logo">
            <a:extLst>
              <a:ext uri="{FF2B5EF4-FFF2-40B4-BE49-F238E27FC236}">
                <a16:creationId xmlns:a16="http://schemas.microsoft.com/office/drawing/2014/main" id="{B2E3BA0D-3BCA-BCFF-398C-70A332AA7D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6125" y="910598"/>
            <a:ext cx="2463013" cy="72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522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279_TF89082059" id="{0623B0B3-6FE1-4340-8CC6-24BF6CF09B81}" vid="{AD8BE5D1-B07B-47BA-AC7B-4568F17EF63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86D9CC-0D9D-4BFE-B3F3-26F480BF8C8A}">
  <ds:schemaRefs>
    <ds:schemaRef ds:uri="71af3243-3dd4-4a8d-8c0d-dd76da1f02a5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6c05727-aa75-4e4a-9b5f-8a80a116589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squadrata classica moderna</Template>
  <TotalTime>0</TotalTime>
  <Words>2142</Words>
  <Application>Microsoft Office PowerPoint</Application>
  <PresentationFormat>Widescreen</PresentationFormat>
  <Paragraphs>218</Paragraphs>
  <Slides>16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6" baseType="lpstr">
      <vt:lpstr>Aptos</vt:lpstr>
      <vt:lpstr>Arial</vt:lpstr>
      <vt:lpstr>Arial Unicode MS</vt:lpstr>
      <vt:lpstr>Garamond</vt:lpstr>
      <vt:lpstr>Symbol</vt:lpstr>
      <vt:lpstr>Times New Roman</vt:lpstr>
      <vt:lpstr>Tw Cen MT</vt:lpstr>
      <vt:lpstr>Tw Cen MT Condensed</vt:lpstr>
      <vt:lpstr>Wingdings 3</vt:lpstr>
      <vt:lpstr>ModernClassicBlock-3</vt:lpstr>
      <vt:lpstr>Le condizioni di vita degli anziani tra residenzialità e domiciliarità:</vt:lpstr>
      <vt:lpstr>Il contesto istituzionale: La complessità della condizione anziana</vt:lpstr>
      <vt:lpstr>Il contesto istituzionale: La RISPOSTA PUBBLICA E GLI INTERVENTI PRIVATI</vt:lpstr>
      <vt:lpstr>LE CONDIZIONI DELLE PERSONE ANZIANE NELLE STRUTTURE E NEI SERVIZI DI SOSTEGNO</vt:lpstr>
      <vt:lpstr>ANALISI DELLA CURA DEGLI ANZIANI</vt:lpstr>
      <vt:lpstr>Primi risultati dell’indagine FDV</vt:lpstr>
      <vt:lpstr>CARATTERISTICHE STRUTTURALI </vt:lpstr>
      <vt:lpstr>LA ROUTINE QUOTIDIANA</vt:lpstr>
      <vt:lpstr>IL PERSONALE NELLE STRUTTURE</vt:lpstr>
      <vt:lpstr>USO DEL TEMPO </vt:lpstr>
      <vt:lpstr>LA COMUNICAZIONE CON L’ESTERNO</vt:lpstr>
      <vt:lpstr>LE CRITICITÀ EMERSE (1) </vt:lpstr>
      <vt:lpstr>LE CRITICITÀ EMERSE (2) </vt:lpstr>
      <vt:lpstr>LE CRITICITÀ EMERSE (3) </vt:lpstr>
      <vt:lpstr>PRIME INDICAZIONI CONCLUSIVE: da luoghi di cura a luoghi di vita</vt:lpstr>
      <vt:lpstr>Grazie dell’attenzione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INSERISCI TITOLO</dc:title>
  <dc:creator>Tonino Palazzo</dc:creator>
  <cp:lastModifiedBy>Manuela Campanelli</cp:lastModifiedBy>
  <cp:revision>34</cp:revision>
  <cp:lastPrinted>2025-02-27T16:22:20Z</cp:lastPrinted>
  <dcterms:created xsi:type="dcterms:W3CDTF">2024-11-19T14:17:37Z</dcterms:created>
  <dcterms:modified xsi:type="dcterms:W3CDTF">2025-03-11T13:46:26Z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