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7" r:id="rId4"/>
    <p:sldId id="274" r:id="rId5"/>
    <p:sldId id="275" r:id="rId6"/>
    <p:sldId id="266" r:id="rId7"/>
    <p:sldId id="276" r:id="rId8"/>
    <p:sldId id="277" r:id="rId9"/>
    <p:sldId id="278" r:id="rId10"/>
    <p:sldId id="279" r:id="rId11"/>
    <p:sldId id="257" r:id="rId12"/>
    <p:sldId id="268" r:id="rId13"/>
    <p:sldId id="281" r:id="rId14"/>
    <p:sldId id="280" r:id="rId15"/>
    <p:sldId id="282" r:id="rId16"/>
    <p:sldId id="260" r:id="rId17"/>
    <p:sldId id="258" r:id="rId18"/>
    <p:sldId id="283" r:id="rId19"/>
    <p:sldId id="259" r:id="rId20"/>
    <p:sldId id="262" r:id="rId21"/>
    <p:sldId id="269" r:id="rId22"/>
    <p:sldId id="272" r:id="rId23"/>
    <p:sldId id="263" r:id="rId24"/>
    <p:sldId id="261" r:id="rId25"/>
    <p:sldId id="273" r:id="rId26"/>
    <p:sldId id="270" r:id="rId27"/>
    <p:sldId id="284" r:id="rId28"/>
    <p:sldId id="285" r:id="rId29"/>
    <p:sldId id="286" r:id="rId30"/>
    <p:sldId id="271" r:id="rId31"/>
    <p:sldId id="287" r:id="rId32"/>
    <p:sldId id="288" r:id="rId3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B4E5E3-998D-7D42-AABC-72902515BB20}" v="20" dt="2025-02-27T19:11:10.899"/>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09" autoAdjust="0"/>
    <p:restoredTop sz="94681"/>
  </p:normalViewPr>
  <p:slideViewPr>
    <p:cSldViewPr snapToGrid="0">
      <p:cViewPr varScale="1">
        <p:scale>
          <a:sx n="70" d="100"/>
          <a:sy n="70" d="100"/>
        </p:scale>
        <p:origin x="9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https://unimi2013-my.sharepoint.com/personal/emmanuele_pavolini_unimi_it/Documents/Desktop/2.%20Welfare%20come%20mkt%20lavoro/3.%20SPECIAL%20ISSUE%20PER%20EJIR/Altro/the%20care%20trilemm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spPr>
            <a:ln w="28575" cap="rnd">
              <a:solidFill>
                <a:schemeClr val="accent1"/>
              </a:solidFill>
              <a:round/>
            </a:ln>
            <a:effectLst/>
          </c:spPr>
          <c:marker>
            <c:symbol val="none"/>
          </c:marker>
          <c:cat>
            <c:strRef>
              <c:f>Foglio1!$A$2:$A$5</c:f>
              <c:strCache>
                <c:ptCount val="4"/>
                <c:pt idx="0">
                  <c:v>Condizioni di lavoro</c:v>
                </c:pt>
                <c:pt idx="1">
                  <c:v>Copertura dei bisogni</c:v>
                </c:pt>
                <c:pt idx="2">
                  <c:v>Spesa pubblica</c:v>
                </c:pt>
                <c:pt idx="3">
                  <c:v>Qualità dei servizi</c:v>
                </c:pt>
              </c:strCache>
            </c:strRef>
          </c:cat>
          <c:val>
            <c:numRef>
              <c:f>Foglio1!$B$2:$B$5</c:f>
              <c:numCache>
                <c:formatCode>General</c:formatCode>
                <c:ptCount val="4"/>
                <c:pt idx="0">
                  <c:v>100</c:v>
                </c:pt>
                <c:pt idx="1">
                  <c:v>100</c:v>
                </c:pt>
                <c:pt idx="2">
                  <c:v>100</c:v>
                </c:pt>
                <c:pt idx="3">
                  <c:v>100</c:v>
                </c:pt>
              </c:numCache>
            </c:numRef>
          </c:val>
          <c:extLst>
            <c:ext xmlns:c16="http://schemas.microsoft.com/office/drawing/2014/chart" uri="{C3380CC4-5D6E-409C-BE32-E72D297353CC}">
              <c16:uniqueId val="{00000000-EDB7-B942-853B-28BC37DB001A}"/>
            </c:ext>
          </c:extLst>
        </c:ser>
        <c:dLbls>
          <c:showLegendKey val="0"/>
          <c:showVal val="0"/>
          <c:showCatName val="0"/>
          <c:showSerName val="0"/>
          <c:showPercent val="0"/>
          <c:showBubbleSize val="0"/>
        </c:dLbls>
        <c:axId val="1672591136"/>
        <c:axId val="719267535"/>
      </c:radarChart>
      <c:catAx>
        <c:axId val="167259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it-IT"/>
          </a:p>
        </c:txPr>
        <c:crossAx val="719267535"/>
        <c:crosses val="autoZero"/>
        <c:auto val="1"/>
        <c:lblAlgn val="ctr"/>
        <c:lblOffset val="100"/>
        <c:noMultiLvlLbl val="0"/>
      </c:catAx>
      <c:valAx>
        <c:axId val="7192675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it-IT"/>
          </a:p>
        </c:txPr>
        <c:crossAx val="16725911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47AD61-24E6-6577-F3A0-941B1135DC8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ECD42A3-60C4-2D71-B8B8-EF2287DE19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3988419-786D-3D88-41A0-F398D0029AC9}"/>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5" name="Segnaposto piè di pagina 4">
            <a:extLst>
              <a:ext uri="{FF2B5EF4-FFF2-40B4-BE49-F238E27FC236}">
                <a16:creationId xmlns:a16="http://schemas.microsoft.com/office/drawing/2014/main" id="{F4882C37-DB80-4EAE-B60D-21DD95852C3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63B9244-4B8A-4E7A-2877-343E8CE2E60F}"/>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94386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53664C-5147-B515-7622-69F4CF7D92F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264C6E7-1218-A245-DD4D-F746E3A2450B}"/>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327596D-77D8-6E44-BF39-269E453E3D5D}"/>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5" name="Segnaposto piè di pagina 4">
            <a:extLst>
              <a:ext uri="{FF2B5EF4-FFF2-40B4-BE49-F238E27FC236}">
                <a16:creationId xmlns:a16="http://schemas.microsoft.com/office/drawing/2014/main" id="{3B62D7A4-7F60-AFC0-A516-7E452CFD3CA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FD849F9-8928-19D5-D216-7BE569A0DB45}"/>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2674983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DB5BC4-7749-3F1D-6061-4B9646A1C90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BEB6AEAC-E30E-B5C9-082F-2591CC354D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D7AA39AC-9AC1-E86C-7218-31B3FA6C2B38}"/>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5" name="Segnaposto piè di pagina 4">
            <a:extLst>
              <a:ext uri="{FF2B5EF4-FFF2-40B4-BE49-F238E27FC236}">
                <a16:creationId xmlns:a16="http://schemas.microsoft.com/office/drawing/2014/main" id="{65CBA656-F283-0BDF-C69D-6E37F492221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AD22866-5E15-6E3C-EE1A-488AEE4A13B4}"/>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3433237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76795F-26A2-4FB7-7C7E-01E1A361D12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AAC13EF-C5CB-CECF-9849-567AA29DEF6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C6875BC-D8D3-D500-A84D-ACBC2C734A52}"/>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4DAA0441-244F-5D21-55DE-11FE56CD6892}"/>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6" name="Segnaposto piè di pagina 5">
            <a:extLst>
              <a:ext uri="{FF2B5EF4-FFF2-40B4-BE49-F238E27FC236}">
                <a16:creationId xmlns:a16="http://schemas.microsoft.com/office/drawing/2014/main" id="{DEBCD38A-B634-D348-BC99-9E015FEB1BB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460D876-C862-1D67-C8B0-759FDD09BAB6}"/>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4212147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8C4C99-F4E0-2092-5CD5-DA573221129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E439AFB-DFF6-77C9-24F8-2BED2CC2C9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965230F3-095E-D20C-8036-572E1A4474B9}"/>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5397215-0456-02AF-C178-FFFF632449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04C65FAC-7C0C-B4E5-144F-BE0799ED9755}"/>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6F97F41-DDF1-1BBB-2E65-49E4049BBB27}"/>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8" name="Segnaposto piè di pagina 7">
            <a:extLst>
              <a:ext uri="{FF2B5EF4-FFF2-40B4-BE49-F238E27FC236}">
                <a16:creationId xmlns:a16="http://schemas.microsoft.com/office/drawing/2014/main" id="{E058C8E7-F618-4DAC-7546-C8CFCBE2C56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6ADE9B4C-85E0-208E-0115-A56C35AE7E5B}"/>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1940378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7EBF9D-B38B-F4C6-478D-5414F3721F7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D112FC3-FCE4-0308-34A2-A5667D689522}"/>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4" name="Segnaposto piè di pagina 3">
            <a:extLst>
              <a:ext uri="{FF2B5EF4-FFF2-40B4-BE49-F238E27FC236}">
                <a16:creationId xmlns:a16="http://schemas.microsoft.com/office/drawing/2014/main" id="{8E08E361-4B03-6B64-1E6D-100D35341F4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EE109703-301B-58FF-60E1-A9E050A56F61}"/>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254394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D65683B2-A8F4-E080-1863-F2303E052B1A}"/>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3" name="Segnaposto piè di pagina 2">
            <a:extLst>
              <a:ext uri="{FF2B5EF4-FFF2-40B4-BE49-F238E27FC236}">
                <a16:creationId xmlns:a16="http://schemas.microsoft.com/office/drawing/2014/main" id="{BCC75B29-3780-3D68-0408-C2F78B7E6AB8}"/>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50E0E22-21DD-ED75-867F-ECF8BD156618}"/>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1855174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A2586E-05AE-F832-EE4A-FEB214F7F37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4EB9263-2799-0032-C740-B87FBF7F91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02B5758-CAEE-6F1B-F4DE-6DDF4F3145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202BFE6-9E2C-1CB7-4B8B-C9028CF57D89}"/>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6" name="Segnaposto piè di pagina 5">
            <a:extLst>
              <a:ext uri="{FF2B5EF4-FFF2-40B4-BE49-F238E27FC236}">
                <a16:creationId xmlns:a16="http://schemas.microsoft.com/office/drawing/2014/main" id="{F9ED7F02-3392-AA3E-0F08-39DE81FBC75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1E4464A-66FB-FDD0-6C82-8A973775C2AE}"/>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2895209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1EEF31-D6A8-2A11-6D46-80AE32553C7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80B892C-BC3C-FDE0-6CE3-364BB3138E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36DC224C-E42D-D3EA-D0E8-C244D75A09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0729B7F-04F3-C919-1221-85C88FDD9C8C}"/>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6" name="Segnaposto piè di pagina 5">
            <a:extLst>
              <a:ext uri="{FF2B5EF4-FFF2-40B4-BE49-F238E27FC236}">
                <a16:creationId xmlns:a16="http://schemas.microsoft.com/office/drawing/2014/main" id="{132CFFB0-7C5A-699A-DDAD-2500BCC6903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1119740-0C5A-0F67-C94B-92451D8CD338}"/>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20648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CC657A-12E7-32CF-5193-FC3B1B19B062}"/>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B093703-1EFC-5E14-B716-696B3B9D2FCD}"/>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BDE1162-C945-9EC2-1A20-6A9ECC459351}"/>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5" name="Segnaposto piè di pagina 4">
            <a:extLst>
              <a:ext uri="{FF2B5EF4-FFF2-40B4-BE49-F238E27FC236}">
                <a16:creationId xmlns:a16="http://schemas.microsoft.com/office/drawing/2014/main" id="{9C35BF03-9640-DC21-F93F-D20C112E03C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3366157-9914-510A-F8FF-3C52A3347BB1}"/>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3570776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B8E7D2C5-EEC0-0372-129E-7B0EA7EF57F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BEE343F-C71E-542F-5A74-8A4FF15C34DD}"/>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54E6289-94AE-BE87-BA90-685D4289CDD5}"/>
              </a:ext>
            </a:extLst>
          </p:cNvPr>
          <p:cNvSpPr>
            <a:spLocks noGrp="1"/>
          </p:cNvSpPr>
          <p:nvPr>
            <p:ph type="dt" sz="half" idx="10"/>
          </p:nvPr>
        </p:nvSpPr>
        <p:spPr/>
        <p:txBody>
          <a:bodyPr/>
          <a:lstStyle/>
          <a:p>
            <a:fld id="{D03F2D6B-39D6-468E-9473-44128FA4520A}" type="datetimeFigureOut">
              <a:rPr lang="it-IT" smtClean="0"/>
              <a:t>11/03/2025</a:t>
            </a:fld>
            <a:endParaRPr lang="it-IT"/>
          </a:p>
        </p:txBody>
      </p:sp>
      <p:sp>
        <p:nvSpPr>
          <p:cNvPr id="5" name="Segnaposto piè di pagina 4">
            <a:extLst>
              <a:ext uri="{FF2B5EF4-FFF2-40B4-BE49-F238E27FC236}">
                <a16:creationId xmlns:a16="http://schemas.microsoft.com/office/drawing/2014/main" id="{34F1805C-AE74-C4A6-B7AD-E34E194BB8D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6722076-4D61-CDC3-553F-D46A3698BEAA}"/>
              </a:ext>
            </a:extLst>
          </p:cNvPr>
          <p:cNvSpPr>
            <a:spLocks noGrp="1"/>
          </p:cNvSpPr>
          <p:nvPr>
            <p:ph type="sldNum" sz="quarter" idx="12"/>
          </p:nvPr>
        </p:nvSpPr>
        <p:spPr/>
        <p:txBody>
          <a:bodyPr/>
          <a:lstStyle/>
          <a:p>
            <a:fld id="{51BB4168-D647-4506-816B-DFECB99F52E3}" type="slidenum">
              <a:rPr lang="it-IT" smtClean="0"/>
              <a:t>‹N›</a:t>
            </a:fld>
            <a:endParaRPr lang="it-IT"/>
          </a:p>
        </p:txBody>
      </p:sp>
    </p:spTree>
    <p:extLst>
      <p:ext uri="{BB962C8B-B14F-4D97-AF65-F5344CB8AC3E}">
        <p14:creationId xmlns:p14="http://schemas.microsoft.com/office/powerpoint/2010/main" val="671302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4F0AA42F-4AE7-370D-D636-EE0C6E1C0A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D698C41-BC67-ABE0-D8A5-FCAE89F3AF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4352A76-7060-7FCD-C0B8-FEABF22472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F2D6B-39D6-468E-9473-44128FA4520A}" type="datetimeFigureOut">
              <a:rPr lang="it-IT" smtClean="0"/>
              <a:t>11/03/2025</a:t>
            </a:fld>
            <a:endParaRPr lang="it-IT"/>
          </a:p>
        </p:txBody>
      </p:sp>
      <p:sp>
        <p:nvSpPr>
          <p:cNvPr id="5" name="Segnaposto piè di pagina 4">
            <a:extLst>
              <a:ext uri="{FF2B5EF4-FFF2-40B4-BE49-F238E27FC236}">
                <a16:creationId xmlns:a16="http://schemas.microsoft.com/office/drawing/2014/main" id="{781EF235-D840-1C09-51F2-DD0E7AE41F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1C3043E9-901F-A027-85F9-8245B72ADD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BB4168-D647-4506-816B-DFECB99F52E3}" type="slidenum">
              <a:rPr lang="it-IT" smtClean="0"/>
              <a:t>‹N›</a:t>
            </a:fld>
            <a:endParaRPr lang="it-IT"/>
          </a:p>
        </p:txBody>
      </p:sp>
    </p:spTree>
    <p:extLst>
      <p:ext uri="{BB962C8B-B14F-4D97-AF65-F5344CB8AC3E}">
        <p14:creationId xmlns:p14="http://schemas.microsoft.com/office/powerpoint/2010/main" val="1054036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323753-1F6E-02E1-15F9-92C01F3EEC05}"/>
              </a:ext>
            </a:extLst>
          </p:cNvPr>
          <p:cNvSpPr>
            <a:spLocks noGrp="1"/>
          </p:cNvSpPr>
          <p:nvPr>
            <p:ph type="ctrTitle"/>
          </p:nvPr>
        </p:nvSpPr>
        <p:spPr/>
        <p:txBody>
          <a:bodyPr>
            <a:normAutofit fontScale="90000"/>
          </a:bodyPr>
          <a:lstStyle/>
          <a:p>
            <a:br>
              <a:rPr lang="it-IT" sz="1800" b="0" i="0" u="none" strike="noStrike" baseline="0" dirty="0">
                <a:solidFill>
                  <a:srgbClr val="000000"/>
                </a:solidFill>
                <a:latin typeface="Times New Roman" panose="02020603050405020304" pitchFamily="18" charset="0"/>
              </a:rPr>
            </a:br>
            <a:r>
              <a:rPr lang="it-IT" sz="3600" b="0" i="0" u="none" strike="noStrike" baseline="0" dirty="0">
                <a:solidFill>
                  <a:srgbClr val="000000"/>
                </a:solidFill>
                <a:latin typeface="Times New Roman" panose="02020603050405020304" pitchFamily="18" charset="0"/>
              </a:rPr>
              <a:t> </a:t>
            </a:r>
            <a:r>
              <a:rPr lang="it-IT" sz="3600" b="1" i="0" u="none" strike="noStrike" baseline="0" dirty="0">
                <a:solidFill>
                  <a:srgbClr val="000000"/>
                </a:solidFill>
                <a:latin typeface="Times New Roman" panose="02020603050405020304" pitchFamily="18" charset="0"/>
              </a:rPr>
              <a:t>Condizioni di lavoro e rappresentanza nel mondo della cura agli anziani non autosufficienti in Italia </a:t>
            </a:r>
            <a:br>
              <a:rPr lang="it-IT" sz="1800" b="0" i="0" u="none" strike="noStrike" baseline="0" dirty="0">
                <a:solidFill>
                  <a:srgbClr val="000000"/>
                </a:solidFill>
                <a:latin typeface="Times New Roman" panose="02020603050405020304" pitchFamily="18" charset="0"/>
              </a:rPr>
            </a:br>
            <a:endParaRPr lang="it-IT" dirty="0"/>
          </a:p>
        </p:txBody>
      </p:sp>
      <p:sp>
        <p:nvSpPr>
          <p:cNvPr id="3" name="Sottotitolo 2">
            <a:extLst>
              <a:ext uri="{FF2B5EF4-FFF2-40B4-BE49-F238E27FC236}">
                <a16:creationId xmlns:a16="http://schemas.microsoft.com/office/drawing/2014/main" id="{636FEC63-6BC8-4E30-D2E0-89ABCF7576DE}"/>
              </a:ext>
            </a:extLst>
          </p:cNvPr>
          <p:cNvSpPr>
            <a:spLocks noGrp="1"/>
          </p:cNvSpPr>
          <p:nvPr>
            <p:ph type="subTitle" idx="1"/>
          </p:nvPr>
        </p:nvSpPr>
        <p:spPr/>
        <p:txBody>
          <a:bodyPr/>
          <a:lstStyle/>
          <a:p>
            <a:r>
              <a:rPr lang="it-IT" dirty="0">
                <a:solidFill>
                  <a:srgbClr val="000000"/>
                </a:solidFill>
                <a:latin typeface="Times New Roman" panose="02020603050405020304" pitchFamily="18" charset="0"/>
              </a:rPr>
              <a:t>A cura di Emmanuele Pavolini e Anna Mori </a:t>
            </a:r>
          </a:p>
          <a:p>
            <a:r>
              <a:rPr lang="it-IT" dirty="0">
                <a:solidFill>
                  <a:srgbClr val="000000"/>
                </a:solidFill>
                <a:latin typeface="Times New Roman" panose="02020603050405020304" pitchFamily="18" charset="0"/>
              </a:rPr>
              <a:t>(Università degli Studi di Milano)</a:t>
            </a:r>
            <a:endParaRPr lang="it-IT" dirty="0"/>
          </a:p>
        </p:txBody>
      </p:sp>
    </p:spTree>
    <p:extLst>
      <p:ext uri="{BB962C8B-B14F-4D97-AF65-F5344CB8AC3E}">
        <p14:creationId xmlns:p14="http://schemas.microsoft.com/office/powerpoint/2010/main" val="184210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BEAA3D-C441-A6A5-5C44-6E3F2B569597}"/>
              </a:ext>
            </a:extLst>
          </p:cNvPr>
          <p:cNvSpPr>
            <a:spLocks noGrp="1"/>
          </p:cNvSpPr>
          <p:nvPr>
            <p:ph type="title"/>
          </p:nvPr>
        </p:nvSpPr>
        <p:spPr/>
        <p:txBody>
          <a:bodyPr/>
          <a:lstStyle/>
          <a:p>
            <a:r>
              <a:rPr lang="it-IT" dirty="0"/>
              <a:t>Struttura del rapporto</a:t>
            </a:r>
          </a:p>
        </p:txBody>
      </p:sp>
      <p:sp>
        <p:nvSpPr>
          <p:cNvPr id="3" name="Segnaposto contenuto 2">
            <a:extLst>
              <a:ext uri="{FF2B5EF4-FFF2-40B4-BE49-F238E27FC236}">
                <a16:creationId xmlns:a16="http://schemas.microsoft.com/office/drawing/2014/main" id="{5920F587-8B5D-B751-6FFD-3138092CCBA2}"/>
              </a:ext>
            </a:extLst>
          </p:cNvPr>
          <p:cNvSpPr>
            <a:spLocks noGrp="1"/>
          </p:cNvSpPr>
          <p:nvPr>
            <p:ph idx="1"/>
          </p:nvPr>
        </p:nvSpPr>
        <p:spPr>
          <a:xfrm>
            <a:off x="838200" y="1783095"/>
            <a:ext cx="10515600" cy="4351338"/>
          </a:xfrm>
        </p:spPr>
        <p:txBody>
          <a:bodyPr>
            <a:normAutofit lnSpcReduction="10000"/>
          </a:bodyPr>
          <a:lstStyle/>
          <a:p>
            <a:r>
              <a:rPr lang="it-IT" sz="2000" b="0" i="0" u="none" strike="noStrike" baseline="0" dirty="0">
                <a:solidFill>
                  <a:srgbClr val="000000"/>
                </a:solidFill>
              </a:rPr>
              <a:t>Introduzione (Pavolini, E., Mori, A.) 	</a:t>
            </a:r>
          </a:p>
          <a:p>
            <a:r>
              <a:rPr lang="it-IT" sz="2000" b="0" i="0" u="none" strike="noStrike" baseline="0" dirty="0">
                <a:solidFill>
                  <a:srgbClr val="000000"/>
                </a:solidFill>
              </a:rPr>
              <a:t>Capitolo 1. Chi sono i lavoratori e le lavoratrici nel settore della cura agli anziani in Italia e come sono cambiati nel corso del tempo (Pavolini, E.) 	</a:t>
            </a:r>
          </a:p>
          <a:p>
            <a:r>
              <a:rPr lang="it-IT" sz="2000" b="0" i="0" u="none" strike="noStrike" baseline="0" dirty="0">
                <a:solidFill>
                  <a:srgbClr val="000000"/>
                </a:solidFill>
              </a:rPr>
              <a:t>Capitolo 2. Il modello di relazioni industriali nel settore della cura degli anziani in Italia: struttura, funzionamento, ruolo dei sindacati (Mori, A.) 	</a:t>
            </a:r>
          </a:p>
          <a:p>
            <a:r>
              <a:rPr lang="it-IT" sz="2000" b="0" i="0" u="none" strike="noStrike" baseline="0" dirty="0">
                <a:solidFill>
                  <a:srgbClr val="000000"/>
                </a:solidFill>
              </a:rPr>
              <a:t>Capitolo 3. Le condizioni di lavoro nel settore della cura agli anziani (Mori, A., Pavolini, E., D’Ambrosio, M.T.) </a:t>
            </a:r>
          </a:p>
          <a:p>
            <a:r>
              <a:rPr lang="it-IT" sz="2000" b="0" i="0" u="none" strike="noStrike" baseline="0" dirty="0">
                <a:solidFill>
                  <a:srgbClr val="000000"/>
                </a:solidFill>
              </a:rPr>
              <a:t>Capitolo 4. L’azione del sindacato nella tutela dei lavoratori e delle lavoratrici nel settore della cura degli anziani: esperienze innovative, contrattazione, vertenzialità e costruzione del conflitto (Mori, A., Bolelli, M., Di Napoli, F.) 	</a:t>
            </a:r>
          </a:p>
          <a:p>
            <a:r>
              <a:rPr lang="it-IT" sz="2000" b="0" i="0" u="none" strike="noStrike" baseline="0" dirty="0">
                <a:solidFill>
                  <a:srgbClr val="000000"/>
                </a:solidFill>
              </a:rPr>
              <a:t>Capitolo 5. Il mercato del lavoro della cura agli anziani: l’Italia in ottica comparata (Pavolini, E.) 	</a:t>
            </a:r>
          </a:p>
          <a:p>
            <a:r>
              <a:rPr lang="it-IT" sz="2000" b="0" i="0" u="none" strike="noStrike" baseline="0" dirty="0">
                <a:solidFill>
                  <a:srgbClr val="000000"/>
                </a:solidFill>
              </a:rPr>
              <a:t>Conclusioni (Mori, A., Pavolini, E.) 	</a:t>
            </a:r>
          </a:p>
          <a:p>
            <a:endParaRPr lang="it-IT" dirty="0"/>
          </a:p>
        </p:txBody>
      </p:sp>
    </p:spTree>
    <p:extLst>
      <p:ext uri="{BB962C8B-B14F-4D97-AF65-F5344CB8AC3E}">
        <p14:creationId xmlns:p14="http://schemas.microsoft.com/office/powerpoint/2010/main" val="1508815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E67568-EBE0-8A53-FE67-2A970ECDE2B2}"/>
            </a:ext>
          </a:extLst>
        </p:cNvPr>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EE0D3F5-E134-1A44-172D-91BC0CAA48FA}"/>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3700" kern="1200" dirty="0" err="1">
                <a:solidFill>
                  <a:srgbClr val="FFFFFF"/>
                </a:solidFill>
                <a:latin typeface="+mj-lt"/>
                <a:ea typeface="+mj-ea"/>
                <a:cs typeface="+mj-cs"/>
              </a:rPr>
              <a:t>Introduzione</a:t>
            </a:r>
            <a:r>
              <a:rPr lang="en-US" sz="3700" kern="1200" dirty="0">
                <a:solidFill>
                  <a:srgbClr val="FFFFFF"/>
                </a:solidFill>
                <a:latin typeface="+mj-lt"/>
                <a:ea typeface="+mj-ea"/>
                <a:cs typeface="+mj-cs"/>
              </a:rPr>
              <a:t>: il quadrilemma </a:t>
            </a:r>
            <a:r>
              <a:rPr lang="en-US" sz="3700" kern="1200" dirty="0" err="1">
                <a:solidFill>
                  <a:srgbClr val="FFFFFF"/>
                </a:solidFill>
                <a:latin typeface="+mj-lt"/>
                <a:ea typeface="+mj-ea"/>
                <a:cs typeface="+mj-cs"/>
              </a:rPr>
              <a:t>della</a:t>
            </a:r>
            <a:r>
              <a:rPr lang="en-US" sz="3700" kern="1200" dirty="0">
                <a:solidFill>
                  <a:srgbClr val="FFFFFF"/>
                </a:solidFill>
                <a:latin typeface="+mj-lt"/>
                <a:ea typeface="+mj-ea"/>
                <a:cs typeface="+mj-cs"/>
              </a:rPr>
              <a:t> cura </a:t>
            </a:r>
            <a:r>
              <a:rPr lang="en-US" sz="3700" kern="1200" dirty="0" err="1">
                <a:solidFill>
                  <a:srgbClr val="FFFFFF"/>
                </a:solidFill>
                <a:latin typeface="+mj-lt"/>
                <a:ea typeface="+mj-ea"/>
                <a:cs typeface="+mj-cs"/>
              </a:rPr>
              <a:t>agli</a:t>
            </a:r>
            <a:r>
              <a:rPr lang="en-US" sz="3700" kern="1200" dirty="0">
                <a:solidFill>
                  <a:srgbClr val="FFFFFF"/>
                </a:solidFill>
                <a:latin typeface="+mj-lt"/>
                <a:ea typeface="+mj-ea"/>
                <a:cs typeface="+mj-cs"/>
              </a:rPr>
              <a:t> anziani</a:t>
            </a:r>
          </a:p>
        </p:txBody>
      </p:sp>
      <p:graphicFrame>
        <p:nvGraphicFramePr>
          <p:cNvPr id="6" name="Grafico 5">
            <a:extLst>
              <a:ext uri="{FF2B5EF4-FFF2-40B4-BE49-F238E27FC236}">
                <a16:creationId xmlns:a16="http://schemas.microsoft.com/office/drawing/2014/main" id="{9FC101B2-40AD-9F00-4FEC-6D763CF6D2CC}"/>
              </a:ext>
            </a:extLst>
          </p:cNvPr>
          <p:cNvGraphicFramePr/>
          <p:nvPr>
            <p:extLst>
              <p:ext uri="{D42A27DB-BD31-4B8C-83A1-F6EECF244321}">
                <p14:modId xmlns:p14="http://schemas.microsoft.com/office/powerpoint/2010/main" val="3427830858"/>
              </p:ext>
            </p:extLst>
          </p:nvPr>
        </p:nvGraphicFramePr>
        <p:xfrm>
          <a:off x="432225" y="1966293"/>
          <a:ext cx="11327549" cy="44521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04173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B3E7E-54E0-46F1-997B-200F8AC9778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ACF0700-E459-4E82-F544-91BEAEB4E233}"/>
              </a:ext>
            </a:extLst>
          </p:cNvPr>
          <p:cNvSpPr>
            <a:spLocks noGrp="1"/>
          </p:cNvSpPr>
          <p:nvPr>
            <p:ph type="title"/>
          </p:nvPr>
        </p:nvSpPr>
        <p:spPr/>
        <p:txBody>
          <a:bodyPr/>
          <a:lstStyle/>
          <a:p>
            <a:r>
              <a:rPr lang="it-IT" dirty="0"/>
              <a:t>Obiettivi/Domande della ricerca</a:t>
            </a:r>
          </a:p>
        </p:txBody>
      </p:sp>
      <p:sp>
        <p:nvSpPr>
          <p:cNvPr id="3" name="Segnaposto contenuto 2">
            <a:extLst>
              <a:ext uri="{FF2B5EF4-FFF2-40B4-BE49-F238E27FC236}">
                <a16:creationId xmlns:a16="http://schemas.microsoft.com/office/drawing/2014/main" id="{A76578EE-7741-B3A8-EAFE-3759C5CF35C7}"/>
              </a:ext>
            </a:extLst>
          </p:cNvPr>
          <p:cNvSpPr>
            <a:spLocks noGrp="1"/>
          </p:cNvSpPr>
          <p:nvPr>
            <p:ph idx="1"/>
          </p:nvPr>
        </p:nvSpPr>
        <p:spPr>
          <a:xfrm>
            <a:off x="838200" y="1517736"/>
            <a:ext cx="10515600" cy="4351338"/>
          </a:xfrm>
        </p:spPr>
        <p:txBody>
          <a:bodyPr>
            <a:noAutofit/>
          </a:bodyPr>
          <a:lstStyle/>
          <a:p>
            <a:pPr marL="342900" lvl="0" indent="-342900" algn="just">
              <a:lnSpc>
                <a:spcPct val="150000"/>
              </a:lnSpc>
              <a:buFont typeface="+mj-lt"/>
              <a:buAutoNum type="alphaLcPeriod"/>
            </a:pPr>
            <a:r>
              <a:rPr lang="it-IT" sz="1800" dirty="0">
                <a:effectLst/>
                <a:latin typeface="Times New Roman" panose="02020603050405020304" pitchFamily="18" charset="0"/>
                <a:ea typeface="Times New Roman" panose="02020603050405020304" pitchFamily="18" charset="0"/>
              </a:rPr>
              <a:t>Chi sono i lavoratori/lavoratrici nel campo della cura agli anziani? </a:t>
            </a:r>
          </a:p>
          <a:p>
            <a:pPr marL="342900" lvl="0" indent="-342900" algn="just">
              <a:lnSpc>
                <a:spcPct val="150000"/>
              </a:lnSpc>
              <a:buFont typeface="+mj-lt"/>
              <a:buAutoNum type="alphaLcPeriod"/>
            </a:pPr>
            <a:r>
              <a:rPr lang="it-IT" sz="1800" dirty="0">
                <a:effectLst/>
                <a:latin typeface="Times New Roman" panose="02020603050405020304" pitchFamily="18" charset="0"/>
                <a:ea typeface="Times New Roman" panose="02020603050405020304" pitchFamily="18" charset="0"/>
              </a:rPr>
              <a:t>Quali sono le condizioni di lavoro in questo campo?</a:t>
            </a:r>
          </a:p>
          <a:p>
            <a:pPr marL="342900" lvl="0" indent="-342900" algn="just">
              <a:lnSpc>
                <a:spcPct val="150000"/>
              </a:lnSpc>
              <a:buFont typeface="+mj-lt"/>
              <a:buAutoNum type="alphaLcPeriod"/>
            </a:pPr>
            <a:r>
              <a:rPr lang="it-IT" sz="1800" dirty="0">
                <a:effectLst/>
                <a:latin typeface="Times New Roman" panose="02020603050405020304" pitchFamily="18" charset="0"/>
                <a:ea typeface="Times New Roman" panose="02020603050405020304" pitchFamily="18" charset="0"/>
              </a:rPr>
              <a:t>Come si configura oggi il modello di regolazione del lavoro e di relazioni industriali nel settore e quali sono state le principali trasformazioni negli ultimi due decenni? </a:t>
            </a:r>
          </a:p>
          <a:p>
            <a:pPr marL="342900" lvl="0" indent="-342900" algn="just">
              <a:lnSpc>
                <a:spcPct val="150000"/>
              </a:lnSpc>
              <a:buFont typeface="+mj-lt"/>
              <a:buAutoNum type="alphaLcPeriod"/>
            </a:pPr>
            <a:r>
              <a:rPr lang="it-IT" sz="1800" dirty="0">
                <a:effectLst/>
                <a:latin typeface="Times New Roman" panose="02020603050405020304" pitchFamily="18" charset="0"/>
                <a:ea typeface="Times New Roman" panose="02020603050405020304" pitchFamily="18" charset="0"/>
              </a:rPr>
              <a:t>Quale è il ruolo del sindacato in questo campo e quali margini di manovra effettivi ha nella definizione dei CCNL?</a:t>
            </a:r>
          </a:p>
          <a:p>
            <a:pPr marL="342900" lvl="0" indent="-342900" algn="just">
              <a:lnSpc>
                <a:spcPct val="150000"/>
              </a:lnSpc>
              <a:buFont typeface="+mj-lt"/>
              <a:buAutoNum type="alphaLcPeriod"/>
            </a:pPr>
            <a:r>
              <a:rPr lang="it-IT" sz="1800" dirty="0">
                <a:effectLst/>
                <a:latin typeface="Times New Roman" panose="02020603050405020304" pitchFamily="18" charset="0"/>
                <a:ea typeface="Times New Roman" panose="02020603050405020304" pitchFamily="18" charset="0"/>
              </a:rPr>
              <a:t>Come rafforzare il ruolo del sindacato in questo campo e quali interventi si stanno pensare per migliorare le condizioni lavorative di chi è occupato in questo settore? </a:t>
            </a:r>
          </a:p>
          <a:p>
            <a:pPr marL="0" indent="0" algn="just">
              <a:lnSpc>
                <a:spcPct val="150000"/>
              </a:lnSpc>
              <a:buNone/>
            </a:pPr>
            <a:endParaRPr lang="it-IT" sz="1700" dirty="0"/>
          </a:p>
        </p:txBody>
      </p:sp>
    </p:spTree>
    <p:extLst>
      <p:ext uri="{BB962C8B-B14F-4D97-AF65-F5344CB8AC3E}">
        <p14:creationId xmlns:p14="http://schemas.microsoft.com/office/powerpoint/2010/main" val="167963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E2A8A-DAA0-C782-8BAF-6083C525517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7E65E88-377F-066F-A1ED-EB6AFF998144}"/>
              </a:ext>
            </a:extLst>
          </p:cNvPr>
          <p:cNvSpPr>
            <a:spLocks noGrp="1"/>
          </p:cNvSpPr>
          <p:nvPr>
            <p:ph type="title"/>
          </p:nvPr>
        </p:nvSpPr>
        <p:spPr/>
        <p:txBody>
          <a:bodyPr/>
          <a:lstStyle/>
          <a:p>
            <a:r>
              <a:rPr lang="it-IT" dirty="0"/>
              <a:t>Metodologia della ricerca</a:t>
            </a:r>
          </a:p>
        </p:txBody>
      </p:sp>
      <p:sp>
        <p:nvSpPr>
          <p:cNvPr id="3" name="Segnaposto contenuto 2">
            <a:extLst>
              <a:ext uri="{FF2B5EF4-FFF2-40B4-BE49-F238E27FC236}">
                <a16:creationId xmlns:a16="http://schemas.microsoft.com/office/drawing/2014/main" id="{DC1BD673-2590-9A91-EE26-7D9EA5BB3B53}"/>
              </a:ext>
            </a:extLst>
          </p:cNvPr>
          <p:cNvSpPr>
            <a:spLocks noGrp="1"/>
          </p:cNvSpPr>
          <p:nvPr>
            <p:ph idx="1"/>
          </p:nvPr>
        </p:nvSpPr>
        <p:spPr>
          <a:xfrm>
            <a:off x="838200" y="1517736"/>
            <a:ext cx="10515600" cy="4351338"/>
          </a:xfrm>
        </p:spPr>
        <p:txBody>
          <a:bodyPr>
            <a:noAutofit/>
          </a:bodyPr>
          <a:lstStyle/>
          <a:p>
            <a:pPr marL="0" indent="0" algn="just">
              <a:lnSpc>
                <a:spcPct val="150000"/>
              </a:lnSpc>
              <a:buNone/>
            </a:pPr>
            <a:r>
              <a:rPr lang="it-IT" sz="1800" dirty="0">
                <a:effectLst/>
                <a:latin typeface="Times New Roman" panose="02020603050405020304" pitchFamily="18" charset="0"/>
                <a:ea typeface="Times New Roman" panose="02020603050405020304" pitchFamily="18" charset="0"/>
              </a:rPr>
              <a:t>Per realizzare lo studio in oggetto, è stata impiegata una pluralità di strumenti di analisi:</a:t>
            </a:r>
          </a:p>
          <a:p>
            <a:pPr algn="just">
              <a:lnSpc>
                <a:spcPct val="150000"/>
              </a:lnSpc>
            </a:pPr>
            <a:r>
              <a:rPr lang="it-IT" sz="1800" dirty="0">
                <a:effectLst/>
                <a:latin typeface="Times New Roman" panose="02020603050405020304" pitchFamily="18" charset="0"/>
                <a:ea typeface="Times New Roman" panose="02020603050405020304" pitchFamily="18" charset="0"/>
              </a:rPr>
              <a:t>Si sono impiegati dati INPS, Eurostat ed OCSE sulle forze lavoro e sulla loro composizione</a:t>
            </a:r>
          </a:p>
          <a:p>
            <a:pPr algn="just">
              <a:lnSpc>
                <a:spcPct val="150000"/>
              </a:lnSpc>
            </a:pPr>
            <a:r>
              <a:rPr lang="it-IT" sz="1800" dirty="0">
                <a:latin typeface="Times New Roman" panose="02020603050405020304" pitchFamily="18" charset="0"/>
                <a:ea typeface="Times New Roman" panose="02020603050405020304" pitchFamily="18" charset="0"/>
              </a:rPr>
              <a:t>Si sono utilizzati i dati raccolti da Istat e Ministero della Salute sulle strutture residenziali e su servizi sociali e socio-sanitari dei Comuni e delle ASL</a:t>
            </a:r>
          </a:p>
          <a:p>
            <a:pPr algn="just">
              <a:lnSpc>
                <a:spcPct val="150000"/>
              </a:lnSpc>
            </a:pPr>
            <a:r>
              <a:rPr lang="it-IT" sz="1800" dirty="0">
                <a:effectLst/>
                <a:latin typeface="Times New Roman" panose="02020603050405020304" pitchFamily="18" charset="0"/>
                <a:ea typeface="Times New Roman" panose="02020603050405020304" pitchFamily="18" charset="0"/>
              </a:rPr>
              <a:t>Si sono raccolti ed analizzati in ottica comparativa i testi dei principali CCNL del settore</a:t>
            </a:r>
          </a:p>
          <a:p>
            <a:pPr algn="just">
              <a:lnSpc>
                <a:spcPct val="150000"/>
              </a:lnSpc>
            </a:pPr>
            <a:r>
              <a:rPr lang="it-IT" sz="1800" dirty="0">
                <a:effectLst/>
                <a:latin typeface="Times New Roman" panose="02020603050405020304" pitchFamily="18" charset="0"/>
                <a:ea typeface="Times New Roman" panose="02020603050405020304" pitchFamily="18" charset="0"/>
              </a:rPr>
              <a:t>E’ stato realizzato un numero consistente di interviste a testimoni privilegiati (appartenenti al mondo del sindacato, delle amministrazioni pubbliche e dei rappresentanti dei gestori privati) </a:t>
            </a:r>
          </a:p>
          <a:p>
            <a:pPr algn="just">
              <a:lnSpc>
                <a:spcPct val="150000"/>
              </a:lnSpc>
            </a:pPr>
            <a:r>
              <a:rPr lang="it-IT" sz="1800" dirty="0">
                <a:latin typeface="Times New Roman" panose="02020603050405020304" pitchFamily="18" charset="0"/>
                <a:ea typeface="Times New Roman" panose="02020603050405020304" pitchFamily="18" charset="0"/>
              </a:rPr>
              <a:t>S</a:t>
            </a:r>
            <a:r>
              <a:rPr lang="it-IT" sz="1800" dirty="0">
                <a:effectLst/>
                <a:latin typeface="Times New Roman" panose="02020603050405020304" pitchFamily="18" charset="0"/>
                <a:ea typeface="Times New Roman" panose="02020603050405020304" pitchFamily="18" charset="0"/>
              </a:rPr>
              <a:t>i è effettuata l’analisi di una serie di vertenze seguite dalla CGIL</a:t>
            </a:r>
          </a:p>
          <a:p>
            <a:pPr marL="0" lvl="0" indent="0" algn="just">
              <a:lnSpc>
                <a:spcPct val="150000"/>
              </a:lnSpc>
              <a:buNone/>
            </a:pPr>
            <a:endParaRPr lang="it-IT" sz="1700" dirty="0"/>
          </a:p>
        </p:txBody>
      </p:sp>
    </p:spTree>
    <p:extLst>
      <p:ext uri="{BB962C8B-B14F-4D97-AF65-F5344CB8AC3E}">
        <p14:creationId xmlns:p14="http://schemas.microsoft.com/office/powerpoint/2010/main" val="2639583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81645D1-7E0D-FACD-118E-F2C58C344247}"/>
              </a:ext>
            </a:extLst>
          </p:cNvPr>
          <p:cNvSpPr>
            <a:spLocks noGrp="1"/>
          </p:cNvSpPr>
          <p:nvPr>
            <p:ph type="title"/>
          </p:nvPr>
        </p:nvSpPr>
        <p:spPr>
          <a:xfrm>
            <a:off x="556532" y="643467"/>
            <a:ext cx="11210925" cy="744836"/>
          </a:xfrm>
        </p:spPr>
        <p:txBody>
          <a:bodyPr vert="horz" lIns="91440" tIns="45720" rIns="91440" bIns="45720" rtlCol="0" anchor="ctr">
            <a:normAutofit fontScale="90000"/>
          </a:bodyPr>
          <a:lstStyle/>
          <a:p>
            <a:pPr algn="ctr"/>
            <a:r>
              <a:rPr lang="en-US" sz="2700" kern="1200" dirty="0" err="1">
                <a:solidFill>
                  <a:schemeClr val="bg1"/>
                </a:solidFill>
                <a:latin typeface="+mj-lt"/>
                <a:ea typeface="+mj-ea"/>
                <a:cs typeface="+mj-cs"/>
              </a:rPr>
              <a:t>Quanti</a:t>
            </a:r>
            <a:r>
              <a:rPr lang="en-US" sz="2700" kern="1200" dirty="0">
                <a:solidFill>
                  <a:schemeClr val="bg1"/>
                </a:solidFill>
                <a:latin typeface="+mj-lt"/>
                <a:ea typeface="+mj-ea"/>
                <a:cs typeface="+mj-cs"/>
              </a:rPr>
              <a:t> </a:t>
            </a:r>
            <a:r>
              <a:rPr lang="en-US" sz="2700" kern="1200" dirty="0" err="1">
                <a:solidFill>
                  <a:schemeClr val="bg1"/>
                </a:solidFill>
                <a:latin typeface="+mj-lt"/>
                <a:ea typeface="+mj-ea"/>
                <a:cs typeface="+mj-cs"/>
              </a:rPr>
              <a:t>sono</a:t>
            </a:r>
            <a:r>
              <a:rPr lang="en-US" sz="2700" kern="1200" dirty="0">
                <a:solidFill>
                  <a:schemeClr val="bg1"/>
                </a:solidFill>
                <a:latin typeface="+mj-lt"/>
                <a:ea typeface="+mj-ea"/>
                <a:cs typeface="+mj-cs"/>
              </a:rPr>
              <a:t> e dove </a:t>
            </a:r>
            <a:r>
              <a:rPr lang="en-US" sz="2700" kern="1200" dirty="0" err="1">
                <a:solidFill>
                  <a:schemeClr val="bg1"/>
                </a:solidFill>
                <a:latin typeface="+mj-lt"/>
                <a:ea typeface="+mj-ea"/>
                <a:cs typeface="+mj-cs"/>
              </a:rPr>
              <a:t>lavorano</a:t>
            </a:r>
            <a:r>
              <a:rPr lang="en-US" sz="2700" kern="1200" dirty="0">
                <a:solidFill>
                  <a:schemeClr val="bg1"/>
                </a:solidFill>
                <a:latin typeface="+mj-lt"/>
                <a:ea typeface="+mj-ea"/>
                <a:cs typeface="+mj-cs"/>
              </a:rPr>
              <a:t> </a:t>
            </a:r>
            <a:r>
              <a:rPr lang="en-US" sz="2700" kern="1200" dirty="0" err="1">
                <a:solidFill>
                  <a:schemeClr val="bg1"/>
                </a:solidFill>
                <a:latin typeface="+mj-lt"/>
                <a:ea typeface="+mj-ea"/>
                <a:cs typeface="+mj-cs"/>
              </a:rPr>
              <a:t>i</a:t>
            </a:r>
            <a:r>
              <a:rPr lang="en-US" sz="2700" kern="1200" dirty="0">
                <a:solidFill>
                  <a:schemeClr val="bg1"/>
                </a:solidFill>
                <a:latin typeface="+mj-lt"/>
                <a:ea typeface="+mj-ea"/>
                <a:cs typeface="+mj-cs"/>
              </a:rPr>
              <a:t> </a:t>
            </a:r>
            <a:r>
              <a:rPr lang="en-US" sz="2700" kern="1200" dirty="0" err="1">
                <a:solidFill>
                  <a:schemeClr val="bg1"/>
                </a:solidFill>
                <a:latin typeface="+mj-lt"/>
                <a:ea typeface="+mj-ea"/>
                <a:cs typeface="+mj-cs"/>
              </a:rPr>
              <a:t>lavoratori</a:t>
            </a:r>
            <a:r>
              <a:rPr lang="en-US" sz="2700" kern="1200" dirty="0">
                <a:solidFill>
                  <a:schemeClr val="bg1"/>
                </a:solidFill>
                <a:latin typeface="+mj-lt"/>
                <a:ea typeface="+mj-ea"/>
                <a:cs typeface="+mj-cs"/>
              </a:rPr>
              <a:t> e le </a:t>
            </a:r>
            <a:r>
              <a:rPr lang="en-US" sz="2700" kern="1200" dirty="0" err="1">
                <a:solidFill>
                  <a:schemeClr val="bg1"/>
                </a:solidFill>
                <a:latin typeface="+mj-lt"/>
                <a:ea typeface="+mj-ea"/>
                <a:cs typeface="+mj-cs"/>
              </a:rPr>
              <a:t>lavoratrici</a:t>
            </a:r>
            <a:r>
              <a:rPr lang="en-US" sz="2700" kern="1200" dirty="0">
                <a:solidFill>
                  <a:schemeClr val="bg1"/>
                </a:solidFill>
                <a:latin typeface="+mj-lt"/>
                <a:ea typeface="+mj-ea"/>
                <a:cs typeface="+mj-cs"/>
              </a:rPr>
              <a:t> </a:t>
            </a:r>
            <a:r>
              <a:rPr lang="en-US" sz="2700" kern="1200" dirty="0" err="1">
                <a:solidFill>
                  <a:schemeClr val="bg1"/>
                </a:solidFill>
                <a:latin typeface="+mj-lt"/>
                <a:ea typeface="+mj-ea"/>
                <a:cs typeface="+mj-cs"/>
              </a:rPr>
              <a:t>nel</a:t>
            </a:r>
            <a:r>
              <a:rPr lang="en-US" sz="2700" kern="1200" dirty="0">
                <a:solidFill>
                  <a:schemeClr val="bg1"/>
                </a:solidFill>
                <a:latin typeface="+mj-lt"/>
                <a:ea typeface="+mj-ea"/>
                <a:cs typeface="+mj-cs"/>
              </a:rPr>
              <a:t> </a:t>
            </a:r>
            <a:r>
              <a:rPr lang="en-US" sz="2700" kern="1200" dirty="0" err="1">
                <a:solidFill>
                  <a:schemeClr val="bg1"/>
                </a:solidFill>
                <a:latin typeface="+mj-lt"/>
                <a:ea typeface="+mj-ea"/>
                <a:cs typeface="+mj-cs"/>
              </a:rPr>
              <a:t>settore</a:t>
            </a:r>
            <a:r>
              <a:rPr lang="en-US" sz="2700" kern="1200" dirty="0">
                <a:solidFill>
                  <a:schemeClr val="bg1"/>
                </a:solidFill>
                <a:latin typeface="+mj-lt"/>
                <a:ea typeface="+mj-ea"/>
                <a:cs typeface="+mj-cs"/>
              </a:rPr>
              <a:t> </a:t>
            </a:r>
            <a:r>
              <a:rPr lang="en-US" sz="2700" kern="1200" dirty="0" err="1">
                <a:solidFill>
                  <a:schemeClr val="bg1"/>
                </a:solidFill>
                <a:latin typeface="+mj-lt"/>
                <a:ea typeface="+mj-ea"/>
                <a:cs typeface="+mj-cs"/>
              </a:rPr>
              <a:t>della</a:t>
            </a:r>
            <a:r>
              <a:rPr lang="en-US" sz="2700" kern="1200" dirty="0">
                <a:solidFill>
                  <a:schemeClr val="bg1"/>
                </a:solidFill>
                <a:latin typeface="+mj-lt"/>
                <a:ea typeface="+mj-ea"/>
                <a:cs typeface="+mj-cs"/>
              </a:rPr>
              <a:t> cura </a:t>
            </a:r>
            <a:r>
              <a:rPr lang="en-US" sz="2700" kern="1200" dirty="0" err="1">
                <a:solidFill>
                  <a:schemeClr val="bg1"/>
                </a:solidFill>
                <a:latin typeface="+mj-lt"/>
                <a:ea typeface="+mj-ea"/>
                <a:cs typeface="+mj-cs"/>
              </a:rPr>
              <a:t>agli</a:t>
            </a:r>
            <a:r>
              <a:rPr lang="en-US" sz="2700" kern="1200" dirty="0">
                <a:solidFill>
                  <a:schemeClr val="bg1"/>
                </a:solidFill>
                <a:latin typeface="+mj-lt"/>
                <a:ea typeface="+mj-ea"/>
                <a:cs typeface="+mj-cs"/>
              </a:rPr>
              <a:t> anziani in Italia</a:t>
            </a:r>
          </a:p>
        </p:txBody>
      </p:sp>
      <p:graphicFrame>
        <p:nvGraphicFramePr>
          <p:cNvPr id="6" name="Tabella 5">
            <a:extLst>
              <a:ext uri="{FF2B5EF4-FFF2-40B4-BE49-F238E27FC236}">
                <a16:creationId xmlns:a16="http://schemas.microsoft.com/office/drawing/2014/main" id="{5A9438E5-D38F-9AA5-52F2-BE6F6E8B407D}"/>
              </a:ext>
            </a:extLst>
          </p:cNvPr>
          <p:cNvGraphicFramePr>
            <a:graphicFrameLocks noGrp="1"/>
          </p:cNvGraphicFramePr>
          <p:nvPr>
            <p:extLst>
              <p:ext uri="{D42A27DB-BD31-4B8C-83A1-F6EECF244321}">
                <p14:modId xmlns:p14="http://schemas.microsoft.com/office/powerpoint/2010/main" val="343146664"/>
              </p:ext>
            </p:extLst>
          </p:nvPr>
        </p:nvGraphicFramePr>
        <p:xfrm>
          <a:off x="643467" y="2203381"/>
          <a:ext cx="10905067" cy="3353959"/>
        </p:xfrm>
        <a:graphic>
          <a:graphicData uri="http://schemas.openxmlformats.org/drawingml/2006/table">
            <a:tbl>
              <a:tblPr firstRow="1" firstCol="1" bandRow="1"/>
              <a:tblGrid>
                <a:gridCol w="8260932">
                  <a:extLst>
                    <a:ext uri="{9D8B030D-6E8A-4147-A177-3AD203B41FA5}">
                      <a16:colId xmlns:a16="http://schemas.microsoft.com/office/drawing/2014/main" val="3012347119"/>
                    </a:ext>
                  </a:extLst>
                </a:gridCol>
                <a:gridCol w="1641276">
                  <a:extLst>
                    <a:ext uri="{9D8B030D-6E8A-4147-A177-3AD203B41FA5}">
                      <a16:colId xmlns:a16="http://schemas.microsoft.com/office/drawing/2014/main" val="473781310"/>
                    </a:ext>
                  </a:extLst>
                </a:gridCol>
                <a:gridCol w="1002859">
                  <a:extLst>
                    <a:ext uri="{9D8B030D-6E8A-4147-A177-3AD203B41FA5}">
                      <a16:colId xmlns:a16="http://schemas.microsoft.com/office/drawing/2014/main" val="2775600457"/>
                    </a:ext>
                  </a:extLst>
                </a:gridCol>
              </a:tblGrid>
              <a:tr h="488555">
                <a:tc>
                  <a:txBody>
                    <a:bodyPr/>
                    <a:lstStyle/>
                    <a:p>
                      <a:pPr algn="l" fontAlgn="ctr">
                        <a:buNone/>
                      </a:pP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800" b="0" i="0" u="none" strike="noStrike" kern="100">
                          <a:solidFill>
                            <a:srgbClr val="000000"/>
                          </a:solidFill>
                          <a:effectLst/>
                          <a:latin typeface="Times New Roman" panose="02020603050405020304" pitchFamily="18" charset="0"/>
                          <a:ea typeface="Times New Roman" panose="02020603050405020304" pitchFamily="18" charset="0"/>
                        </a:rPr>
                        <a:t>Valori assoluti</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800" b="0" i="0" u="none" strike="noStrike" kern="100">
                          <a:solidFill>
                            <a:srgbClr val="000000"/>
                          </a:solidFill>
                          <a:effectLst/>
                          <a:latin typeface="Times New Roman" panose="02020603050405020304" pitchFamily="18" charset="0"/>
                          <a:ea typeface="Times New Roman" panose="02020603050405020304" pitchFamily="18" charset="0"/>
                        </a:rPr>
                        <a:t>%</a:t>
                      </a:r>
                      <a:endParaRPr lang="it-IT" sz="3200" b="0" i="0" u="none" strike="noStrike">
                        <a:effectLst/>
                        <a:latin typeface="Arial" panose="020B0604020202020204" pitchFamily="34" charset="0"/>
                      </a:endParaRPr>
                    </a:p>
                  </a:txBody>
                  <a:tcPr marL="79054" marR="79054" marT="169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4093378"/>
                  </a:ext>
                </a:extLst>
              </a:tr>
              <a:tr h="488555">
                <a:tc>
                  <a:txBody>
                    <a:bodyPr/>
                    <a:lstStyle/>
                    <a:p>
                      <a:pPr algn="l" fontAlgn="ctr">
                        <a:lnSpc>
                          <a:spcPct val="150000"/>
                        </a:lnSpc>
                        <a:buNone/>
                      </a:pPr>
                      <a:r>
                        <a:rPr lang="it-IT" sz="1800" b="0" i="0" u="none" strike="noStrike" kern="100">
                          <a:solidFill>
                            <a:srgbClr val="000000"/>
                          </a:solidFill>
                          <a:effectLst/>
                          <a:latin typeface="Times New Roman" panose="02020603050405020304" pitchFamily="18" charset="0"/>
                          <a:ea typeface="Times New Roman" panose="02020603050405020304" pitchFamily="18" charset="0"/>
                        </a:rPr>
                        <a:t>Lavoratori occupati nei servizi privati di assistenza residenziale e domiciliare</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800" b="0" i="0" u="none" strike="noStrike" kern="100">
                          <a:solidFill>
                            <a:srgbClr val="000000"/>
                          </a:solidFill>
                          <a:effectLst/>
                          <a:latin typeface="Times New Roman" panose="02020603050405020304" pitchFamily="18" charset="0"/>
                          <a:ea typeface="Times New Roman" panose="02020603050405020304" pitchFamily="18" charset="0"/>
                        </a:rPr>
                        <a:t>305,476</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lnSpc>
                          <a:spcPct val="150000"/>
                        </a:lnSpc>
                        <a:buNone/>
                      </a:pPr>
                      <a:r>
                        <a:rPr lang="it-IT" sz="1800" b="0" i="0" u="none" strike="noStrike" kern="100">
                          <a:solidFill>
                            <a:srgbClr val="000000"/>
                          </a:solidFill>
                          <a:effectLst/>
                          <a:latin typeface="Times New Roman" panose="02020603050405020304" pitchFamily="18" charset="0"/>
                          <a:ea typeface="Times New Roman" panose="02020603050405020304" pitchFamily="18" charset="0"/>
                        </a:rPr>
                        <a:t>24.6</a:t>
                      </a:r>
                      <a:endParaRPr lang="it-IT" sz="3200" b="0" i="0" u="none" strike="noStrike">
                        <a:effectLst/>
                        <a:latin typeface="Arial" panose="020B0604020202020204" pitchFamily="34" charset="0"/>
                      </a:endParaRPr>
                    </a:p>
                  </a:txBody>
                  <a:tcPr marL="79054" marR="79054" marT="1694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3216421"/>
                  </a:ext>
                </a:extLst>
              </a:tr>
              <a:tr h="488555">
                <a:tc>
                  <a:txBody>
                    <a:bodyPr/>
                    <a:lstStyle/>
                    <a:p>
                      <a:pPr algn="l" fontAlgn="ctr">
                        <a:lnSpc>
                          <a:spcPct val="150000"/>
                        </a:lnSpc>
                        <a:buNone/>
                      </a:pPr>
                      <a:r>
                        <a:rPr lang="it-IT" sz="1800" b="0" i="0" u="none" strike="noStrike" kern="100">
                          <a:solidFill>
                            <a:srgbClr val="000000"/>
                          </a:solidFill>
                          <a:effectLst/>
                          <a:latin typeface="Times New Roman" panose="02020603050405020304" pitchFamily="18" charset="0"/>
                          <a:ea typeface="Times New Roman" panose="02020603050405020304" pitchFamily="18" charset="0"/>
                        </a:rPr>
                        <a:t>Lavoratori occupati nei servizi pubblici di assistenza residenziale e domiciliare</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800" b="0" i="0" u="none" strike="noStrike" kern="100">
                          <a:solidFill>
                            <a:srgbClr val="000000"/>
                          </a:solidFill>
                          <a:effectLst/>
                          <a:latin typeface="Times New Roman" panose="02020603050405020304" pitchFamily="18" charset="0"/>
                          <a:ea typeface="Times New Roman" panose="02020603050405020304" pitchFamily="18" charset="0"/>
                        </a:rPr>
                        <a:t>76,369</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lnSpc>
                          <a:spcPct val="150000"/>
                        </a:lnSpc>
                        <a:buNone/>
                      </a:pPr>
                      <a:r>
                        <a:rPr lang="it-IT" sz="1800" b="0" i="0" u="none" strike="noStrike" kern="100">
                          <a:solidFill>
                            <a:srgbClr val="000000"/>
                          </a:solidFill>
                          <a:effectLst/>
                          <a:latin typeface="Times New Roman" panose="02020603050405020304" pitchFamily="18" charset="0"/>
                          <a:ea typeface="Times New Roman" panose="02020603050405020304" pitchFamily="18" charset="0"/>
                        </a:rPr>
                        <a:t>6.2</a:t>
                      </a:r>
                      <a:endParaRPr lang="it-IT" sz="3200" b="0" i="0" u="none" strike="noStrike">
                        <a:effectLst/>
                        <a:latin typeface="Arial" panose="020B0604020202020204" pitchFamily="34" charset="0"/>
                      </a:endParaRPr>
                    </a:p>
                  </a:txBody>
                  <a:tcPr marL="79054" marR="79054" marT="1694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2679513"/>
                  </a:ext>
                </a:extLst>
              </a:tr>
              <a:tr h="895119">
                <a:tc>
                  <a:txBody>
                    <a:bodyPr/>
                    <a:lstStyle/>
                    <a:p>
                      <a:pPr algn="l" fontAlgn="ctr">
                        <a:lnSpc>
                          <a:spcPct val="150000"/>
                        </a:lnSpc>
                        <a:buNone/>
                      </a:pPr>
                      <a:r>
                        <a:rPr lang="it-IT" sz="1800" b="0" i="1" u="none" strike="noStrike" kern="100" dirty="0">
                          <a:solidFill>
                            <a:srgbClr val="000000"/>
                          </a:solidFill>
                          <a:effectLst/>
                          <a:latin typeface="Times New Roman" panose="02020603050405020304" pitchFamily="18" charset="0"/>
                          <a:ea typeface="Times New Roman" panose="02020603050405020304" pitchFamily="18" charset="0"/>
                        </a:rPr>
                        <a:t>Assistenti familiari (*inclusi gli irregolari)</a:t>
                      </a:r>
                      <a:endParaRPr lang="it-IT" sz="3200" b="0" i="0" u="none" strike="noStrike" dirty="0">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858,293</a:t>
                      </a:r>
                      <a:endParaRPr lang="it-IT" sz="3200" b="0" i="0" u="none" strike="noStrike">
                        <a:effectLst/>
                        <a:latin typeface="Arial" panose="020B0604020202020204" pitchFamily="34" charset="0"/>
                      </a:endParaRPr>
                    </a:p>
                    <a:p>
                      <a:pPr algn="ctr" fontAlgn="ctr">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(444,596)*</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69.2</a:t>
                      </a:r>
                      <a:endParaRPr lang="it-IT" sz="3200" b="0" i="0" u="none" strike="noStrike">
                        <a:effectLst/>
                        <a:latin typeface="Arial" panose="020B0604020202020204" pitchFamily="34" charset="0"/>
                      </a:endParaRPr>
                    </a:p>
                    <a:p>
                      <a:pPr algn="ctr" fontAlgn="b">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(35.9)*</a:t>
                      </a:r>
                      <a:endParaRPr lang="it-IT" sz="3200" b="0" i="0" u="none" strike="noStrike">
                        <a:effectLst/>
                        <a:latin typeface="Arial" panose="020B0604020202020204" pitchFamily="34" charset="0"/>
                      </a:endParaRPr>
                    </a:p>
                  </a:txBody>
                  <a:tcPr marL="79054" marR="79054" marT="1694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1829262"/>
                  </a:ext>
                </a:extLst>
              </a:tr>
              <a:tr h="488555">
                <a:tc>
                  <a:txBody>
                    <a:bodyPr/>
                    <a:lstStyle/>
                    <a:p>
                      <a:pPr algn="l" fontAlgn="ctr">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Totale occupati in servizi pubblici e privati di assistenza residenziale e non residenziale</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381,845</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30.8</a:t>
                      </a:r>
                      <a:endParaRPr lang="it-IT" sz="3200" b="0" i="0" u="none" strike="noStrike">
                        <a:effectLst/>
                        <a:latin typeface="Arial" panose="020B0604020202020204" pitchFamily="34" charset="0"/>
                      </a:endParaRPr>
                    </a:p>
                  </a:txBody>
                  <a:tcPr marL="79054" marR="79054" marT="1694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9134445"/>
                  </a:ext>
                </a:extLst>
              </a:tr>
              <a:tr h="488555">
                <a:tc>
                  <a:txBody>
                    <a:bodyPr/>
                    <a:lstStyle/>
                    <a:p>
                      <a:pPr algn="l" fontAlgn="ctr">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Totale occupati inclusi gli assistenti familiari</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800" b="0" i="1" u="none" strike="noStrike" kern="100">
                          <a:solidFill>
                            <a:srgbClr val="000000"/>
                          </a:solidFill>
                          <a:effectLst/>
                          <a:latin typeface="Times New Roman" panose="02020603050405020304" pitchFamily="18" charset="0"/>
                          <a:ea typeface="Times New Roman" panose="02020603050405020304" pitchFamily="18" charset="0"/>
                        </a:rPr>
                        <a:t>1,240,138</a:t>
                      </a:r>
                      <a:endParaRPr lang="it-IT" sz="3200" b="0" i="0" u="none" strike="noStrike">
                        <a:effectLst/>
                        <a:latin typeface="Arial" panose="020B0604020202020204" pitchFamily="34" charset="0"/>
                      </a:endParaRPr>
                    </a:p>
                  </a:txBody>
                  <a:tcPr marL="79054" marR="79054" marT="1694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800" b="0" i="1" u="none" strike="noStrike" kern="100" dirty="0">
                          <a:solidFill>
                            <a:srgbClr val="000000"/>
                          </a:solidFill>
                          <a:effectLst/>
                          <a:latin typeface="Times New Roman" panose="02020603050405020304" pitchFamily="18" charset="0"/>
                          <a:ea typeface="Times New Roman" panose="02020603050405020304" pitchFamily="18" charset="0"/>
                        </a:rPr>
                        <a:t>100.0</a:t>
                      </a:r>
                      <a:endParaRPr lang="it-IT" sz="3200" b="0" i="0" u="none" strike="noStrike" dirty="0">
                        <a:effectLst/>
                        <a:latin typeface="Arial" panose="020B0604020202020204" pitchFamily="34" charset="0"/>
                      </a:endParaRPr>
                    </a:p>
                  </a:txBody>
                  <a:tcPr marL="79054" marR="79054" marT="1694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2752319"/>
                  </a:ext>
                </a:extLst>
              </a:tr>
            </a:tbl>
          </a:graphicData>
        </a:graphic>
      </p:graphicFrame>
    </p:spTree>
    <p:extLst>
      <p:ext uri="{BB962C8B-B14F-4D97-AF65-F5344CB8AC3E}">
        <p14:creationId xmlns:p14="http://schemas.microsoft.com/office/powerpoint/2010/main" val="292858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846EB7E5-34FD-E397-4586-29BE08B17061}"/>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2500" i="1" kern="1200" dirty="0" err="1">
                <a:solidFill>
                  <a:srgbClr val="FFFFFF"/>
                </a:solidFill>
                <a:effectLst/>
                <a:latin typeface="+mj-lt"/>
                <a:ea typeface="+mj-ea"/>
                <a:cs typeface="+mj-cs"/>
              </a:rPr>
              <a:t>Incidenza</a:t>
            </a:r>
            <a:r>
              <a:rPr lang="en-US" sz="2500" i="1" kern="1200" dirty="0">
                <a:solidFill>
                  <a:srgbClr val="FFFFFF"/>
                </a:solidFill>
                <a:effectLst/>
                <a:latin typeface="+mj-lt"/>
                <a:ea typeface="+mj-ea"/>
                <a:cs typeface="+mj-cs"/>
              </a:rPr>
              <a:t> </a:t>
            </a:r>
            <a:r>
              <a:rPr lang="en-US" sz="2500" i="1" kern="1200" dirty="0" err="1">
                <a:solidFill>
                  <a:srgbClr val="FFFFFF"/>
                </a:solidFill>
                <a:effectLst/>
                <a:latin typeface="+mj-lt"/>
                <a:ea typeface="+mj-ea"/>
                <a:cs typeface="+mj-cs"/>
              </a:rPr>
              <a:t>dei</a:t>
            </a:r>
            <a:r>
              <a:rPr lang="en-US" sz="2500" i="1" kern="1200" dirty="0">
                <a:solidFill>
                  <a:srgbClr val="FFFFFF"/>
                </a:solidFill>
                <a:effectLst/>
                <a:latin typeface="+mj-lt"/>
                <a:ea typeface="+mj-ea"/>
                <a:cs typeface="+mj-cs"/>
              </a:rPr>
              <a:t> </a:t>
            </a:r>
            <a:r>
              <a:rPr lang="en-US" sz="2500" i="1" kern="1200" dirty="0" err="1">
                <a:solidFill>
                  <a:srgbClr val="FFFFFF"/>
                </a:solidFill>
                <a:effectLst/>
                <a:latin typeface="+mj-lt"/>
                <a:ea typeface="+mj-ea"/>
                <a:cs typeface="+mj-cs"/>
              </a:rPr>
              <a:t>lavoratori</a:t>
            </a:r>
            <a:r>
              <a:rPr lang="en-US" sz="2500" i="1" kern="1200" dirty="0">
                <a:solidFill>
                  <a:srgbClr val="FFFFFF"/>
                </a:solidFill>
                <a:effectLst/>
                <a:latin typeface="+mj-lt"/>
                <a:ea typeface="+mj-ea"/>
                <a:cs typeface="+mj-cs"/>
              </a:rPr>
              <a:t> </a:t>
            </a:r>
            <a:r>
              <a:rPr lang="en-US" sz="2500" i="1" kern="1200" dirty="0" err="1">
                <a:solidFill>
                  <a:srgbClr val="FFFFFF"/>
                </a:solidFill>
                <a:effectLst/>
                <a:latin typeface="+mj-lt"/>
                <a:ea typeface="+mj-ea"/>
                <a:cs typeface="+mj-cs"/>
              </a:rPr>
              <a:t>nel</a:t>
            </a:r>
            <a:r>
              <a:rPr lang="en-US" sz="2500" i="1" kern="1200" dirty="0">
                <a:solidFill>
                  <a:srgbClr val="FFFFFF"/>
                </a:solidFill>
                <a:effectLst/>
                <a:latin typeface="+mj-lt"/>
                <a:ea typeface="+mj-ea"/>
                <a:cs typeface="+mj-cs"/>
              </a:rPr>
              <a:t> campo </a:t>
            </a:r>
            <a:r>
              <a:rPr lang="en-US" sz="2500" i="1" kern="1200" dirty="0" err="1">
                <a:solidFill>
                  <a:srgbClr val="FFFFFF"/>
                </a:solidFill>
                <a:effectLst/>
                <a:latin typeface="+mj-lt"/>
                <a:ea typeface="+mj-ea"/>
                <a:cs typeface="+mj-cs"/>
              </a:rPr>
              <a:t>della</a:t>
            </a:r>
            <a:r>
              <a:rPr lang="en-US" sz="2500" i="1" kern="1200" dirty="0">
                <a:solidFill>
                  <a:srgbClr val="FFFFFF"/>
                </a:solidFill>
                <a:effectLst/>
                <a:latin typeface="+mj-lt"/>
                <a:ea typeface="+mj-ea"/>
                <a:cs typeface="+mj-cs"/>
              </a:rPr>
              <a:t> cura </a:t>
            </a:r>
            <a:r>
              <a:rPr lang="en-US" sz="2500" i="1" kern="1200" dirty="0" err="1">
                <a:solidFill>
                  <a:srgbClr val="FFFFFF"/>
                </a:solidFill>
                <a:effectLst/>
                <a:latin typeface="+mj-lt"/>
                <a:ea typeface="+mj-ea"/>
                <a:cs typeface="+mj-cs"/>
              </a:rPr>
              <a:t>agli</a:t>
            </a:r>
            <a:r>
              <a:rPr lang="en-US" sz="2500" i="1" kern="1200" dirty="0">
                <a:solidFill>
                  <a:srgbClr val="FFFFFF"/>
                </a:solidFill>
                <a:effectLst/>
                <a:latin typeface="+mj-lt"/>
                <a:ea typeface="+mj-ea"/>
                <a:cs typeface="+mj-cs"/>
              </a:rPr>
              <a:t> anziani </a:t>
            </a:r>
            <a:r>
              <a:rPr lang="en-US" sz="2500" i="1" kern="1200" dirty="0" err="1">
                <a:solidFill>
                  <a:srgbClr val="FFFFFF"/>
                </a:solidFill>
                <a:effectLst/>
                <a:latin typeface="+mj-lt"/>
                <a:ea typeface="+mj-ea"/>
                <a:cs typeface="+mj-cs"/>
              </a:rPr>
              <a:t>sul</a:t>
            </a:r>
            <a:r>
              <a:rPr lang="en-US" sz="2500" i="1" kern="1200" dirty="0">
                <a:solidFill>
                  <a:srgbClr val="FFFFFF"/>
                </a:solidFill>
                <a:effectLst/>
                <a:latin typeface="+mj-lt"/>
                <a:ea typeface="+mj-ea"/>
                <a:cs typeface="+mj-cs"/>
              </a:rPr>
              <a:t> </a:t>
            </a:r>
            <a:r>
              <a:rPr lang="en-US" sz="2500" i="1" kern="1200" dirty="0" err="1">
                <a:solidFill>
                  <a:srgbClr val="FFFFFF"/>
                </a:solidFill>
                <a:effectLst/>
                <a:latin typeface="+mj-lt"/>
                <a:ea typeface="+mj-ea"/>
                <a:cs typeface="+mj-cs"/>
              </a:rPr>
              <a:t>totale</a:t>
            </a:r>
            <a:r>
              <a:rPr lang="en-US" sz="2500" i="1" kern="1200" dirty="0">
                <a:solidFill>
                  <a:srgbClr val="FFFFFF"/>
                </a:solidFill>
                <a:effectLst/>
                <a:latin typeface="+mj-lt"/>
                <a:ea typeface="+mj-ea"/>
                <a:cs typeface="+mj-cs"/>
              </a:rPr>
              <a:t> </a:t>
            </a:r>
            <a:r>
              <a:rPr lang="en-US" sz="2500" i="1" kern="1200" dirty="0" err="1">
                <a:solidFill>
                  <a:srgbClr val="FFFFFF"/>
                </a:solidFill>
                <a:effectLst/>
                <a:latin typeface="+mj-lt"/>
                <a:ea typeface="+mj-ea"/>
                <a:cs typeface="+mj-cs"/>
              </a:rPr>
              <a:t>degli</a:t>
            </a:r>
            <a:r>
              <a:rPr lang="en-US" sz="2500" i="1" kern="1200" dirty="0">
                <a:solidFill>
                  <a:srgbClr val="FFFFFF"/>
                </a:solidFill>
                <a:effectLst/>
                <a:latin typeface="+mj-lt"/>
                <a:ea typeface="+mj-ea"/>
                <a:cs typeface="+mj-cs"/>
              </a:rPr>
              <a:t> </a:t>
            </a:r>
            <a:r>
              <a:rPr lang="en-US" sz="2500" i="1" kern="1200" dirty="0" err="1">
                <a:solidFill>
                  <a:srgbClr val="FFFFFF"/>
                </a:solidFill>
                <a:effectLst/>
                <a:latin typeface="+mj-lt"/>
                <a:ea typeface="+mj-ea"/>
                <a:cs typeface="+mj-cs"/>
              </a:rPr>
              <a:t>occupati</a:t>
            </a:r>
            <a:r>
              <a:rPr lang="en-US" sz="2500" i="1" kern="1200" dirty="0">
                <a:solidFill>
                  <a:srgbClr val="FFFFFF"/>
                </a:solidFill>
                <a:effectLst/>
                <a:latin typeface="+mj-lt"/>
                <a:ea typeface="+mj-ea"/>
                <a:cs typeface="+mj-cs"/>
              </a:rPr>
              <a:t> in Italia: </a:t>
            </a:r>
            <a:r>
              <a:rPr lang="en-US" sz="2500" i="1" kern="1200" dirty="0" err="1">
                <a:solidFill>
                  <a:srgbClr val="FFFFFF"/>
                </a:solidFill>
                <a:effectLst/>
                <a:latin typeface="+mj-lt"/>
                <a:ea typeface="+mj-ea"/>
                <a:cs typeface="+mj-cs"/>
              </a:rPr>
              <a:t>una</a:t>
            </a:r>
            <a:r>
              <a:rPr lang="en-US" sz="2500" i="1" kern="1200" dirty="0">
                <a:solidFill>
                  <a:srgbClr val="FFFFFF"/>
                </a:solidFill>
                <a:effectLst/>
                <a:latin typeface="+mj-lt"/>
                <a:ea typeface="+mj-ea"/>
                <a:cs typeface="+mj-cs"/>
              </a:rPr>
              <a:t> </a:t>
            </a:r>
            <a:r>
              <a:rPr lang="en-US" sz="2500" i="1" kern="1200" dirty="0" err="1">
                <a:solidFill>
                  <a:srgbClr val="FFFFFF"/>
                </a:solidFill>
                <a:effectLst/>
                <a:latin typeface="+mj-lt"/>
                <a:ea typeface="+mj-ea"/>
                <a:cs typeface="+mj-cs"/>
              </a:rPr>
              <a:t>stima</a:t>
            </a:r>
            <a:endParaRPr lang="en-US" sz="2500" kern="1200" dirty="0">
              <a:solidFill>
                <a:srgbClr val="FFFFFF"/>
              </a:solidFill>
              <a:latin typeface="+mj-lt"/>
              <a:ea typeface="+mj-ea"/>
              <a:cs typeface="+mj-cs"/>
            </a:endParaRPr>
          </a:p>
        </p:txBody>
      </p:sp>
      <p:graphicFrame>
        <p:nvGraphicFramePr>
          <p:cNvPr id="4" name="Tabella 3">
            <a:extLst>
              <a:ext uri="{FF2B5EF4-FFF2-40B4-BE49-F238E27FC236}">
                <a16:creationId xmlns:a16="http://schemas.microsoft.com/office/drawing/2014/main" id="{1AB2494B-044C-9137-DAC0-3A126E805024}"/>
              </a:ext>
            </a:extLst>
          </p:cNvPr>
          <p:cNvGraphicFramePr>
            <a:graphicFrameLocks noGrp="1"/>
          </p:cNvGraphicFramePr>
          <p:nvPr>
            <p:extLst>
              <p:ext uri="{D42A27DB-BD31-4B8C-83A1-F6EECF244321}">
                <p14:modId xmlns:p14="http://schemas.microsoft.com/office/powerpoint/2010/main" val="693523337"/>
              </p:ext>
            </p:extLst>
          </p:nvPr>
        </p:nvGraphicFramePr>
        <p:xfrm>
          <a:off x="432225" y="2836373"/>
          <a:ext cx="11327550" cy="2955148"/>
        </p:xfrm>
        <a:graphic>
          <a:graphicData uri="http://schemas.openxmlformats.org/drawingml/2006/table">
            <a:tbl>
              <a:tblPr firstRow="1" firstCol="1" bandRow="1"/>
              <a:tblGrid>
                <a:gridCol w="7114329">
                  <a:extLst>
                    <a:ext uri="{9D8B030D-6E8A-4147-A177-3AD203B41FA5}">
                      <a16:colId xmlns:a16="http://schemas.microsoft.com/office/drawing/2014/main" val="3593152625"/>
                    </a:ext>
                  </a:extLst>
                </a:gridCol>
                <a:gridCol w="1101687">
                  <a:extLst>
                    <a:ext uri="{9D8B030D-6E8A-4147-A177-3AD203B41FA5}">
                      <a16:colId xmlns:a16="http://schemas.microsoft.com/office/drawing/2014/main" val="2030704106"/>
                    </a:ext>
                  </a:extLst>
                </a:gridCol>
                <a:gridCol w="1454226">
                  <a:extLst>
                    <a:ext uri="{9D8B030D-6E8A-4147-A177-3AD203B41FA5}">
                      <a16:colId xmlns:a16="http://schemas.microsoft.com/office/drawing/2014/main" val="81943693"/>
                    </a:ext>
                  </a:extLst>
                </a:gridCol>
                <a:gridCol w="1657308">
                  <a:extLst>
                    <a:ext uri="{9D8B030D-6E8A-4147-A177-3AD203B41FA5}">
                      <a16:colId xmlns:a16="http://schemas.microsoft.com/office/drawing/2014/main" val="3510394016"/>
                    </a:ext>
                  </a:extLst>
                </a:gridCol>
              </a:tblGrid>
              <a:tr h="1065285">
                <a:tc>
                  <a:txBody>
                    <a:bodyPr/>
                    <a:lstStyle/>
                    <a:p>
                      <a:pPr algn="just" fontAlgn="ctr">
                        <a:lnSpc>
                          <a:spcPct val="150000"/>
                        </a:lnSpc>
                        <a:buNone/>
                      </a:pPr>
                      <a:r>
                        <a:rPr lang="it-IT" sz="2100" b="0" i="0" u="none" strike="noStrike" kern="100">
                          <a:solidFill>
                            <a:srgbClr val="000000"/>
                          </a:solidFill>
                          <a:effectLst/>
                          <a:latin typeface="Times New Roman" panose="02020603050405020304" pitchFamily="18" charset="0"/>
                          <a:ea typeface="Times New Roman" panose="02020603050405020304" pitchFamily="18" charset="0"/>
                        </a:rPr>
                        <a:t> </a:t>
                      </a:r>
                      <a:endParaRPr lang="it-IT" sz="3800" b="0" i="0" u="none" strike="noStrike">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dirty="0">
                          <a:solidFill>
                            <a:srgbClr val="000000"/>
                          </a:solidFill>
                          <a:effectLst/>
                          <a:latin typeface="Times New Roman" panose="02020603050405020304" pitchFamily="18" charset="0"/>
                          <a:ea typeface="Times New Roman" panose="02020603050405020304" pitchFamily="18" charset="0"/>
                        </a:rPr>
                        <a:t>Totale (%)</a:t>
                      </a:r>
                      <a:endParaRPr lang="it-IT" sz="3800" b="0" i="0" u="none" strike="noStrike" dirty="0">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dirty="0">
                          <a:solidFill>
                            <a:srgbClr val="000000"/>
                          </a:solidFill>
                          <a:effectLst/>
                          <a:latin typeface="Times New Roman" panose="02020603050405020304" pitchFamily="18" charset="0"/>
                          <a:ea typeface="Times New Roman" panose="02020603050405020304" pitchFamily="18" charset="0"/>
                        </a:rPr>
                        <a:t>Lavoratori </a:t>
                      </a:r>
                      <a:r>
                        <a:rPr lang="it-IT" sz="2100" b="0" i="0" u="none" strike="noStrike" kern="100" dirty="0" err="1">
                          <a:solidFill>
                            <a:srgbClr val="000000"/>
                          </a:solidFill>
                          <a:effectLst/>
                          <a:latin typeface="Times New Roman" panose="02020603050405020304" pitchFamily="18" charset="0"/>
                          <a:ea typeface="Times New Roman" panose="02020603050405020304" pitchFamily="18" charset="0"/>
                        </a:rPr>
                        <a:t>prof.li</a:t>
                      </a:r>
                      <a:r>
                        <a:rPr lang="it-IT" sz="2100" b="0" i="0" u="none" strike="noStrike" kern="100" dirty="0">
                          <a:solidFill>
                            <a:srgbClr val="000000"/>
                          </a:solidFill>
                          <a:effectLst/>
                          <a:latin typeface="Times New Roman" panose="02020603050405020304" pitchFamily="18" charset="0"/>
                          <a:ea typeface="Times New Roman" panose="02020603050405020304" pitchFamily="18" charset="0"/>
                        </a:rPr>
                        <a:t> (%)</a:t>
                      </a:r>
                      <a:endParaRPr lang="it-IT" sz="3800" b="0" i="0" u="none" strike="noStrike" dirty="0">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dirty="0">
                          <a:solidFill>
                            <a:srgbClr val="000000"/>
                          </a:solidFill>
                          <a:effectLst/>
                          <a:latin typeface="Times New Roman" panose="02020603050405020304" pitchFamily="18" charset="0"/>
                          <a:ea typeface="Times New Roman" panose="02020603050405020304" pitchFamily="18" charset="0"/>
                        </a:rPr>
                        <a:t>Assistenti familiari (%)</a:t>
                      </a:r>
                      <a:endParaRPr lang="it-IT" sz="3800" b="0" i="0" u="none" strike="noStrike" dirty="0">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3796191"/>
                  </a:ext>
                </a:extLst>
              </a:tr>
              <a:tr h="824578">
                <a:tc>
                  <a:txBody>
                    <a:bodyPr/>
                    <a:lstStyle/>
                    <a:p>
                      <a:pPr algn="just" fontAlgn="ctr">
                        <a:lnSpc>
                          <a:spcPct val="150000"/>
                        </a:lnSpc>
                        <a:buNone/>
                      </a:pPr>
                      <a:r>
                        <a:rPr lang="it-IT" sz="2100" b="0" i="0" u="none" strike="noStrike" kern="100">
                          <a:solidFill>
                            <a:srgbClr val="000000"/>
                          </a:solidFill>
                          <a:effectLst/>
                          <a:latin typeface="Times New Roman" panose="02020603050405020304" pitchFamily="18" charset="0"/>
                          <a:ea typeface="Times New Roman" panose="02020603050405020304" pitchFamily="18" charset="0"/>
                        </a:rPr>
                        <a:t>Incidenza sul totale degli occupati regolari (Istat)</a:t>
                      </a:r>
                      <a:endParaRPr lang="it-IT" sz="3800" b="0" i="0" u="none" strike="noStrike">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a:solidFill>
                            <a:srgbClr val="000000"/>
                          </a:solidFill>
                          <a:effectLst/>
                          <a:latin typeface="Times New Roman" panose="02020603050405020304" pitchFamily="18" charset="0"/>
                          <a:ea typeface="Times New Roman" panose="02020603050405020304" pitchFamily="18" charset="0"/>
                        </a:rPr>
                        <a:t>5.3</a:t>
                      </a:r>
                      <a:endParaRPr lang="it-IT" sz="3800" b="0" i="0" u="none" strike="noStrike">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a:solidFill>
                            <a:srgbClr val="000000"/>
                          </a:solidFill>
                          <a:effectLst/>
                          <a:latin typeface="Times New Roman" panose="02020603050405020304" pitchFamily="18" charset="0"/>
                          <a:ea typeface="Times New Roman" panose="02020603050405020304" pitchFamily="18" charset="0"/>
                        </a:rPr>
                        <a:t>1.2</a:t>
                      </a:r>
                      <a:endParaRPr lang="it-IT" sz="3800" b="0" i="0" u="none" strike="noStrike">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a:solidFill>
                            <a:srgbClr val="000000"/>
                          </a:solidFill>
                          <a:effectLst/>
                          <a:latin typeface="Times New Roman" panose="02020603050405020304" pitchFamily="18" charset="0"/>
                          <a:ea typeface="Times New Roman" panose="02020603050405020304" pitchFamily="18" charset="0"/>
                        </a:rPr>
                        <a:t>4.1</a:t>
                      </a:r>
                      <a:endParaRPr lang="it-IT" sz="3800" b="0" i="0" u="none" strike="noStrike">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3533856"/>
                  </a:ext>
                </a:extLst>
              </a:tr>
              <a:tr h="1065285">
                <a:tc>
                  <a:txBody>
                    <a:bodyPr/>
                    <a:lstStyle/>
                    <a:p>
                      <a:pPr algn="just" fontAlgn="ctr">
                        <a:lnSpc>
                          <a:spcPct val="150000"/>
                        </a:lnSpc>
                        <a:buNone/>
                      </a:pPr>
                      <a:r>
                        <a:rPr lang="it-IT" sz="2100" b="0" i="0" u="none" strike="noStrike" kern="100">
                          <a:solidFill>
                            <a:srgbClr val="000000"/>
                          </a:solidFill>
                          <a:effectLst/>
                          <a:latin typeface="Times New Roman" panose="02020603050405020304" pitchFamily="18" charset="0"/>
                          <a:ea typeface="Times New Roman" panose="02020603050405020304" pitchFamily="18" charset="0"/>
                        </a:rPr>
                        <a:t>Incidenza sul totale degli occupati regolari e irregolari (Istat)</a:t>
                      </a:r>
                      <a:endParaRPr lang="it-IT" sz="3800" b="0" i="0" u="none" strike="noStrike">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a:solidFill>
                            <a:srgbClr val="000000"/>
                          </a:solidFill>
                          <a:effectLst/>
                          <a:latin typeface="Times New Roman" panose="02020603050405020304" pitchFamily="18" charset="0"/>
                          <a:ea typeface="Times New Roman" panose="02020603050405020304" pitchFamily="18" charset="0"/>
                        </a:rPr>
                        <a:t>4.7</a:t>
                      </a:r>
                      <a:endParaRPr lang="it-IT" sz="3800" b="0" i="0" u="none" strike="noStrike">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a:solidFill>
                            <a:srgbClr val="000000"/>
                          </a:solidFill>
                          <a:effectLst/>
                          <a:latin typeface="Times New Roman" panose="02020603050405020304" pitchFamily="18" charset="0"/>
                          <a:ea typeface="Times New Roman" panose="02020603050405020304" pitchFamily="18" charset="0"/>
                        </a:rPr>
                        <a:t>1.0</a:t>
                      </a:r>
                      <a:endParaRPr lang="it-IT" sz="3800" b="0" i="0" u="none" strike="noStrike">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2100" b="0" i="0" u="none" strike="noStrike" kern="100" dirty="0">
                          <a:solidFill>
                            <a:srgbClr val="000000"/>
                          </a:solidFill>
                          <a:effectLst/>
                          <a:latin typeface="Times New Roman" panose="02020603050405020304" pitchFamily="18" charset="0"/>
                          <a:ea typeface="Times New Roman" panose="02020603050405020304" pitchFamily="18" charset="0"/>
                        </a:rPr>
                        <a:t>3.7</a:t>
                      </a:r>
                      <a:endParaRPr lang="it-IT" sz="3800" b="0" i="0" u="none" strike="noStrike" dirty="0">
                        <a:effectLst/>
                        <a:latin typeface="Arial" panose="020B0604020202020204" pitchFamily="34" charset="0"/>
                      </a:endParaRPr>
                    </a:p>
                  </a:txBody>
                  <a:tcPr marL="94083" marR="94083" marT="2016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0362568"/>
                  </a:ext>
                </a:extLst>
              </a:tr>
            </a:tbl>
          </a:graphicData>
        </a:graphic>
      </p:graphicFrame>
    </p:spTree>
    <p:extLst>
      <p:ext uri="{BB962C8B-B14F-4D97-AF65-F5344CB8AC3E}">
        <p14:creationId xmlns:p14="http://schemas.microsoft.com/office/powerpoint/2010/main" val="4276467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27">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29">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D64E9564-00E7-A658-B863-4762C4B56472}"/>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700" i="1" kern="1200" dirty="0" err="1">
                <a:solidFill>
                  <a:schemeClr val="tx1"/>
                </a:solidFill>
                <a:effectLst/>
                <a:latin typeface="+mj-lt"/>
                <a:ea typeface="+mj-ea"/>
                <a:cs typeface="+mj-cs"/>
              </a:rPr>
              <a:t>Lavoratori</a:t>
            </a:r>
            <a:r>
              <a:rPr lang="en-US" sz="3700" i="1" kern="1200" dirty="0">
                <a:solidFill>
                  <a:schemeClr val="tx1"/>
                </a:solidFill>
                <a:effectLst/>
                <a:latin typeface="+mj-lt"/>
                <a:ea typeface="+mj-ea"/>
                <a:cs typeface="+mj-cs"/>
              </a:rPr>
              <a:t> </a:t>
            </a:r>
            <a:r>
              <a:rPr lang="en-US" sz="3700" i="1" kern="1200" dirty="0" err="1">
                <a:solidFill>
                  <a:schemeClr val="tx1"/>
                </a:solidFill>
                <a:effectLst/>
                <a:latin typeface="+mj-lt"/>
                <a:ea typeface="+mj-ea"/>
                <a:cs typeface="+mj-cs"/>
              </a:rPr>
              <a:t>nel</a:t>
            </a:r>
            <a:r>
              <a:rPr lang="en-US" sz="3700" i="1" kern="1200" dirty="0">
                <a:solidFill>
                  <a:schemeClr val="tx1"/>
                </a:solidFill>
                <a:effectLst/>
                <a:latin typeface="+mj-lt"/>
                <a:ea typeface="+mj-ea"/>
                <a:cs typeface="+mj-cs"/>
              </a:rPr>
              <a:t> campo </a:t>
            </a:r>
            <a:r>
              <a:rPr lang="en-US" sz="3700" i="1" kern="1200" dirty="0" err="1">
                <a:solidFill>
                  <a:schemeClr val="tx1"/>
                </a:solidFill>
                <a:effectLst/>
                <a:latin typeface="+mj-lt"/>
                <a:ea typeface="+mj-ea"/>
                <a:cs typeface="+mj-cs"/>
              </a:rPr>
              <a:t>della</a:t>
            </a:r>
            <a:r>
              <a:rPr lang="en-US" sz="3700" i="1" kern="1200" dirty="0">
                <a:solidFill>
                  <a:schemeClr val="tx1"/>
                </a:solidFill>
                <a:effectLst/>
                <a:latin typeface="+mj-lt"/>
                <a:ea typeface="+mj-ea"/>
                <a:cs typeface="+mj-cs"/>
              </a:rPr>
              <a:t> cura </a:t>
            </a:r>
            <a:r>
              <a:rPr lang="en-US" sz="3700" i="1" kern="1200" dirty="0" err="1">
                <a:solidFill>
                  <a:schemeClr val="tx1"/>
                </a:solidFill>
                <a:effectLst/>
                <a:latin typeface="+mj-lt"/>
                <a:ea typeface="+mj-ea"/>
                <a:cs typeface="+mj-cs"/>
              </a:rPr>
              <a:t>agli</a:t>
            </a:r>
            <a:r>
              <a:rPr lang="en-US" sz="3700" i="1" kern="1200" dirty="0">
                <a:solidFill>
                  <a:schemeClr val="tx1"/>
                </a:solidFill>
                <a:effectLst/>
                <a:latin typeface="+mj-lt"/>
                <a:ea typeface="+mj-ea"/>
                <a:cs typeface="+mj-cs"/>
              </a:rPr>
              <a:t> anziani in Italia: </a:t>
            </a:r>
            <a:r>
              <a:rPr lang="en-US" sz="3700" i="1" kern="1200" dirty="0" err="1">
                <a:solidFill>
                  <a:schemeClr val="tx1"/>
                </a:solidFill>
                <a:effectLst/>
                <a:latin typeface="+mj-lt"/>
                <a:ea typeface="+mj-ea"/>
                <a:cs typeface="+mj-cs"/>
              </a:rPr>
              <a:t>l’evoluzione</a:t>
            </a:r>
            <a:r>
              <a:rPr lang="en-US" sz="3700" i="1" kern="1200" dirty="0">
                <a:solidFill>
                  <a:schemeClr val="tx1"/>
                </a:solidFill>
                <a:effectLst/>
                <a:latin typeface="+mj-lt"/>
                <a:ea typeface="+mj-ea"/>
                <a:cs typeface="+mj-cs"/>
              </a:rPr>
              <a:t> </a:t>
            </a:r>
            <a:r>
              <a:rPr lang="en-US" sz="3700" i="1" kern="1200" dirty="0" err="1">
                <a:solidFill>
                  <a:schemeClr val="tx1"/>
                </a:solidFill>
                <a:effectLst/>
                <a:latin typeface="+mj-lt"/>
                <a:ea typeface="+mj-ea"/>
                <a:cs typeface="+mj-cs"/>
              </a:rPr>
              <a:t>nel</a:t>
            </a:r>
            <a:r>
              <a:rPr lang="en-US" sz="3700" i="1" kern="1200" dirty="0">
                <a:solidFill>
                  <a:schemeClr val="tx1"/>
                </a:solidFill>
                <a:effectLst/>
                <a:latin typeface="+mj-lt"/>
                <a:ea typeface="+mj-ea"/>
                <a:cs typeface="+mj-cs"/>
              </a:rPr>
              <a:t> tempo</a:t>
            </a:r>
            <a:endParaRPr lang="en-US" sz="3700" kern="1200" dirty="0">
              <a:solidFill>
                <a:schemeClr val="tx1"/>
              </a:solidFill>
              <a:latin typeface="+mj-lt"/>
              <a:ea typeface="+mj-ea"/>
              <a:cs typeface="+mj-cs"/>
            </a:endParaRPr>
          </a:p>
        </p:txBody>
      </p:sp>
      <p:graphicFrame>
        <p:nvGraphicFramePr>
          <p:cNvPr id="4" name="Tabella 3">
            <a:extLst>
              <a:ext uri="{FF2B5EF4-FFF2-40B4-BE49-F238E27FC236}">
                <a16:creationId xmlns:a16="http://schemas.microsoft.com/office/drawing/2014/main" id="{69BDC687-72AC-8C83-E620-D592C1B05373}"/>
              </a:ext>
            </a:extLst>
          </p:cNvPr>
          <p:cNvGraphicFramePr>
            <a:graphicFrameLocks noGrp="1"/>
          </p:cNvGraphicFramePr>
          <p:nvPr>
            <p:extLst>
              <p:ext uri="{D42A27DB-BD31-4B8C-83A1-F6EECF244321}">
                <p14:modId xmlns:p14="http://schemas.microsoft.com/office/powerpoint/2010/main" val="2120461406"/>
              </p:ext>
            </p:extLst>
          </p:nvPr>
        </p:nvGraphicFramePr>
        <p:xfrm>
          <a:off x="5684705" y="89214"/>
          <a:ext cx="6272238" cy="6359532"/>
        </p:xfrm>
        <a:graphic>
          <a:graphicData uri="http://schemas.openxmlformats.org/drawingml/2006/table">
            <a:tbl>
              <a:tblPr firstRow="1" firstCol="1" bandRow="1">
                <a:noFill/>
                <a:tableStyleId>{5C22544A-7EE6-4342-B048-85BDC9FD1C3A}</a:tableStyleId>
              </a:tblPr>
              <a:tblGrid>
                <a:gridCol w="2411414">
                  <a:extLst>
                    <a:ext uri="{9D8B030D-6E8A-4147-A177-3AD203B41FA5}">
                      <a16:colId xmlns:a16="http://schemas.microsoft.com/office/drawing/2014/main" val="2080854276"/>
                    </a:ext>
                  </a:extLst>
                </a:gridCol>
                <a:gridCol w="1003814">
                  <a:extLst>
                    <a:ext uri="{9D8B030D-6E8A-4147-A177-3AD203B41FA5}">
                      <a16:colId xmlns:a16="http://schemas.microsoft.com/office/drawing/2014/main" val="3153414405"/>
                    </a:ext>
                  </a:extLst>
                </a:gridCol>
                <a:gridCol w="1013551">
                  <a:extLst>
                    <a:ext uri="{9D8B030D-6E8A-4147-A177-3AD203B41FA5}">
                      <a16:colId xmlns:a16="http://schemas.microsoft.com/office/drawing/2014/main" val="1241905824"/>
                    </a:ext>
                  </a:extLst>
                </a:gridCol>
                <a:gridCol w="1843459">
                  <a:extLst>
                    <a:ext uri="{9D8B030D-6E8A-4147-A177-3AD203B41FA5}">
                      <a16:colId xmlns:a16="http://schemas.microsoft.com/office/drawing/2014/main" val="1644146458"/>
                    </a:ext>
                  </a:extLst>
                </a:gridCol>
              </a:tblGrid>
              <a:tr h="662680">
                <a:tc>
                  <a:txBody>
                    <a:bodyPr/>
                    <a:lstStyle/>
                    <a:p>
                      <a:pPr algn="r"/>
                      <a:endParaRPr lang="it-IT" sz="1400" b="1" kern="100" cap="all" spc="60">
                        <a:solidFill>
                          <a:schemeClr val="tx1">
                            <a:lumMod val="75000"/>
                            <a:lumOff val="25000"/>
                          </a:schemeClr>
                        </a:solidFill>
                        <a:effectLst/>
                        <a:latin typeface="Aptos" panose="020B0004020202020204" pitchFamily="34" charset="0"/>
                      </a:endParaRPr>
                    </a:p>
                  </a:txBody>
                  <a:tcPr marL="132249" marR="198374" marT="66125" marB="66125" anchor="b">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ctr">
                        <a:lnSpc>
                          <a:spcPct val="150000"/>
                        </a:lnSpc>
                      </a:pPr>
                      <a:r>
                        <a:rPr lang="it-IT" sz="1400" b="1" kern="100" cap="all" spc="60" dirty="0">
                          <a:solidFill>
                            <a:schemeClr val="tx1">
                              <a:lumMod val="75000"/>
                              <a:lumOff val="25000"/>
                            </a:schemeClr>
                          </a:solidFill>
                          <a:effectLst/>
                        </a:rPr>
                        <a:t>2014</a:t>
                      </a:r>
                      <a:endParaRPr lang="it-IT" sz="1400" b="1" kern="100" cap="all" spc="6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ctr">
                        <a:lnSpc>
                          <a:spcPct val="150000"/>
                        </a:lnSpc>
                      </a:pPr>
                      <a:r>
                        <a:rPr lang="it-IT" sz="1400" b="1" kern="100" cap="all" spc="60">
                          <a:solidFill>
                            <a:schemeClr val="tx1">
                              <a:lumMod val="75000"/>
                              <a:lumOff val="25000"/>
                            </a:schemeClr>
                          </a:solidFill>
                          <a:effectLst/>
                        </a:rPr>
                        <a:t>2023</a:t>
                      </a:r>
                      <a:endParaRPr lang="it-IT" sz="1400" b="1" kern="100" cap="all" spc="6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a:txBody>
                    <a:bodyPr/>
                    <a:lstStyle/>
                    <a:p>
                      <a:pPr algn="ctr">
                        <a:lnSpc>
                          <a:spcPct val="150000"/>
                        </a:lnSpc>
                      </a:pPr>
                      <a:r>
                        <a:rPr lang="it-IT" sz="1400" b="1" kern="100" cap="all" spc="60" dirty="0">
                          <a:solidFill>
                            <a:schemeClr val="tx1">
                              <a:lumMod val="75000"/>
                              <a:lumOff val="25000"/>
                            </a:schemeClr>
                          </a:solidFill>
                          <a:effectLst/>
                        </a:rPr>
                        <a:t>Variazione 2014-2023</a:t>
                      </a:r>
                      <a:endParaRPr lang="it-IT" sz="1400" b="1" kern="100" cap="all" spc="6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1383279407"/>
                  </a:ext>
                </a:extLst>
              </a:tr>
              <a:tr h="925705">
                <a:tc>
                  <a:txBody>
                    <a:bodyPr/>
                    <a:lstStyle/>
                    <a:p>
                      <a:pPr algn="r">
                        <a:lnSpc>
                          <a:spcPct val="150000"/>
                        </a:lnSpc>
                      </a:pPr>
                      <a:r>
                        <a:rPr lang="it-IT" sz="1400" b="1" kern="100" cap="none" spc="0" dirty="0">
                          <a:solidFill>
                            <a:schemeClr val="tx1">
                              <a:lumMod val="75000"/>
                              <a:lumOff val="25000"/>
                            </a:schemeClr>
                          </a:solidFill>
                          <a:effectLst/>
                        </a:rPr>
                        <a:t>Lavoratori occupati nei servizi privati di assistenza residenziale e domiciliare</a:t>
                      </a:r>
                      <a:endParaRPr lang="it-IT" sz="1400" b="1"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198374" marT="66125" marB="66125" anchor="ctr">
                    <a:lnL w="12700" cmpd="sng">
                      <a:no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50000"/>
                        </a:lnSpc>
                      </a:pPr>
                      <a:r>
                        <a:rPr lang="it-IT" sz="1400" kern="100" cap="none" spc="0" dirty="0">
                          <a:solidFill>
                            <a:schemeClr val="tx1">
                              <a:lumMod val="75000"/>
                              <a:lumOff val="25000"/>
                            </a:schemeClr>
                          </a:solidFill>
                          <a:effectLst/>
                        </a:rPr>
                        <a:t>207,302</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50000"/>
                        </a:lnSpc>
                      </a:pPr>
                      <a:r>
                        <a:rPr lang="it-IT" sz="1400" kern="100" cap="none" spc="0">
                          <a:solidFill>
                            <a:schemeClr val="tx1">
                              <a:lumMod val="75000"/>
                              <a:lumOff val="25000"/>
                            </a:schemeClr>
                          </a:solidFill>
                          <a:effectLst/>
                        </a:rPr>
                        <a:t>305,476</a:t>
                      </a:r>
                      <a:endParaRPr lang="it-IT" sz="1400"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50000"/>
                        </a:lnSpc>
                      </a:pPr>
                      <a:r>
                        <a:rPr lang="it-IT" sz="1400" kern="100" cap="none" spc="0" dirty="0">
                          <a:solidFill>
                            <a:schemeClr val="tx1">
                              <a:lumMod val="75000"/>
                              <a:lumOff val="25000"/>
                            </a:schemeClr>
                          </a:solidFill>
                          <a:effectLst/>
                        </a:rPr>
                        <a:t>+42.2%</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3912863"/>
                  </a:ext>
                </a:extLst>
              </a:tr>
              <a:tr h="1188731">
                <a:tc>
                  <a:txBody>
                    <a:bodyPr/>
                    <a:lstStyle/>
                    <a:p>
                      <a:pPr algn="r">
                        <a:lnSpc>
                          <a:spcPct val="150000"/>
                        </a:lnSpc>
                      </a:pPr>
                      <a:r>
                        <a:rPr lang="it-IT" sz="1400" b="1" kern="100" cap="none" spc="0">
                          <a:solidFill>
                            <a:schemeClr val="tx1">
                              <a:lumMod val="75000"/>
                              <a:lumOff val="25000"/>
                            </a:schemeClr>
                          </a:solidFill>
                          <a:effectLst/>
                        </a:rPr>
                        <a:t>Lavoratori occupati nei servizi pubblici di assistenza residenziale e domiciliare</a:t>
                      </a:r>
                      <a:endParaRPr lang="it-IT" sz="1400" b="1"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198374" marT="66125" marB="66125" anchor="ctr">
                    <a:lnL w="9525" cap="flat" cmpd="sng" algn="ctr">
                      <a:solidFill>
                        <a:srgbClr val="D8DE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50000"/>
                        </a:lnSpc>
                      </a:pPr>
                      <a:r>
                        <a:rPr lang="it-IT" sz="1400" kern="100" cap="none" spc="0" dirty="0">
                          <a:solidFill>
                            <a:schemeClr val="tx1">
                              <a:lumMod val="75000"/>
                              <a:lumOff val="25000"/>
                            </a:schemeClr>
                          </a:solidFill>
                          <a:effectLst/>
                        </a:rPr>
                        <a:t>55,311</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50000"/>
                        </a:lnSpc>
                      </a:pPr>
                      <a:r>
                        <a:rPr lang="it-IT" sz="1400" kern="100" cap="none" spc="0" dirty="0">
                          <a:solidFill>
                            <a:schemeClr val="tx1">
                              <a:lumMod val="75000"/>
                              <a:lumOff val="25000"/>
                            </a:schemeClr>
                          </a:solidFill>
                          <a:effectLst/>
                        </a:rPr>
                        <a:t>76,369</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50000"/>
                        </a:lnSpc>
                      </a:pPr>
                      <a:r>
                        <a:rPr lang="it-IT" sz="1400" kern="100" cap="none" spc="0" dirty="0">
                          <a:solidFill>
                            <a:schemeClr val="tx1">
                              <a:lumMod val="75000"/>
                              <a:lumOff val="25000"/>
                            </a:schemeClr>
                          </a:solidFill>
                          <a:effectLst/>
                        </a:rPr>
                        <a:t>+38.1%</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1622802993"/>
                  </a:ext>
                </a:extLst>
              </a:tr>
              <a:tr h="662680">
                <a:tc>
                  <a:txBody>
                    <a:bodyPr/>
                    <a:lstStyle/>
                    <a:p>
                      <a:pPr algn="r">
                        <a:lnSpc>
                          <a:spcPct val="150000"/>
                        </a:lnSpc>
                      </a:pPr>
                      <a:r>
                        <a:rPr lang="it-IT" sz="1400" b="1" kern="100" cap="none" spc="0">
                          <a:solidFill>
                            <a:schemeClr val="tx1">
                              <a:lumMod val="75000"/>
                              <a:lumOff val="25000"/>
                            </a:schemeClr>
                          </a:solidFill>
                          <a:effectLst/>
                        </a:rPr>
                        <a:t>Assistenti familiari (inclusi gli irregolari)</a:t>
                      </a:r>
                      <a:endParaRPr lang="it-IT" sz="1400" b="1"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198374" marT="66125" marB="66125" anchor="ctr">
                    <a:lnL w="12700" cmpd="sng">
                      <a:no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50000"/>
                        </a:lnSpc>
                      </a:pPr>
                      <a:r>
                        <a:rPr lang="it-IT" sz="1400" kern="100" cap="none" spc="0">
                          <a:solidFill>
                            <a:schemeClr val="tx1">
                              <a:lumMod val="75000"/>
                              <a:lumOff val="25000"/>
                            </a:schemeClr>
                          </a:solidFill>
                          <a:effectLst/>
                        </a:rPr>
                        <a:t>649,242 (375,385)*</a:t>
                      </a:r>
                      <a:endParaRPr lang="it-IT" sz="1400"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50000"/>
                        </a:lnSpc>
                      </a:pPr>
                      <a:r>
                        <a:rPr lang="it-IT" sz="1400" kern="100" cap="none" spc="0" dirty="0">
                          <a:solidFill>
                            <a:schemeClr val="tx1">
                              <a:lumMod val="75000"/>
                              <a:lumOff val="25000"/>
                            </a:schemeClr>
                          </a:solidFill>
                          <a:effectLst/>
                        </a:rPr>
                        <a:t>858,293</a:t>
                      </a:r>
                    </a:p>
                    <a:p>
                      <a:pPr algn="ctr">
                        <a:lnSpc>
                          <a:spcPct val="150000"/>
                        </a:lnSpc>
                      </a:pPr>
                      <a:r>
                        <a:rPr lang="it-IT" sz="1400" kern="100" cap="none" spc="0" dirty="0">
                          <a:solidFill>
                            <a:schemeClr val="tx1">
                              <a:lumMod val="75000"/>
                              <a:lumOff val="25000"/>
                            </a:schemeClr>
                          </a:solidFill>
                          <a:effectLst/>
                        </a:rPr>
                        <a:t>(444,596)*</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50000"/>
                        </a:lnSpc>
                      </a:pPr>
                      <a:r>
                        <a:rPr lang="it-IT" sz="1400" kern="100" cap="none" spc="0" dirty="0">
                          <a:solidFill>
                            <a:schemeClr val="tx1">
                              <a:lumMod val="75000"/>
                              <a:lumOff val="25000"/>
                            </a:schemeClr>
                          </a:solidFill>
                          <a:effectLst/>
                        </a:rPr>
                        <a:t>+27.8%</a:t>
                      </a:r>
                    </a:p>
                    <a:p>
                      <a:pPr algn="ctr">
                        <a:lnSpc>
                          <a:spcPct val="150000"/>
                        </a:lnSpc>
                      </a:pPr>
                      <a:r>
                        <a:rPr lang="it-IT" sz="1400" kern="100" cap="none" spc="0" dirty="0">
                          <a:solidFill>
                            <a:schemeClr val="tx1">
                              <a:lumMod val="75000"/>
                              <a:lumOff val="25000"/>
                            </a:schemeClr>
                          </a:solidFill>
                          <a:effectLst/>
                        </a:rPr>
                        <a:t>(+15.9)*</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241966055"/>
                  </a:ext>
                </a:extLst>
              </a:tr>
              <a:tr h="1188731">
                <a:tc>
                  <a:txBody>
                    <a:bodyPr/>
                    <a:lstStyle/>
                    <a:p>
                      <a:pPr algn="r">
                        <a:lnSpc>
                          <a:spcPct val="150000"/>
                        </a:lnSpc>
                      </a:pPr>
                      <a:r>
                        <a:rPr lang="it-IT" sz="1400" b="1" kern="100" cap="none" spc="0">
                          <a:solidFill>
                            <a:schemeClr val="tx1">
                              <a:lumMod val="75000"/>
                              <a:lumOff val="25000"/>
                            </a:schemeClr>
                          </a:solidFill>
                          <a:effectLst/>
                        </a:rPr>
                        <a:t>Totale occupati in servizi pubblici e privati di assistenza residenziale e non residenziale</a:t>
                      </a:r>
                      <a:endParaRPr lang="it-IT" sz="1400" b="1"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198374" marT="66125" marB="66125" anchor="ctr">
                    <a:lnL w="9525" cap="flat" cmpd="sng" algn="ctr">
                      <a:solidFill>
                        <a:srgbClr val="D8DE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50000"/>
                        </a:lnSpc>
                      </a:pPr>
                      <a:r>
                        <a:rPr lang="it-IT" sz="1400" kern="100" cap="none" spc="0">
                          <a:solidFill>
                            <a:schemeClr val="tx1">
                              <a:lumMod val="75000"/>
                              <a:lumOff val="25000"/>
                            </a:schemeClr>
                          </a:solidFill>
                          <a:effectLst/>
                        </a:rPr>
                        <a:t>262,613</a:t>
                      </a:r>
                      <a:endParaRPr lang="it-IT" sz="1400"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50000"/>
                        </a:lnSpc>
                      </a:pPr>
                      <a:r>
                        <a:rPr lang="it-IT" sz="1400" kern="100" cap="none" spc="0" dirty="0">
                          <a:solidFill>
                            <a:schemeClr val="tx1">
                              <a:lumMod val="75000"/>
                              <a:lumOff val="25000"/>
                            </a:schemeClr>
                          </a:solidFill>
                          <a:effectLst/>
                        </a:rPr>
                        <a:t>381,845</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50000"/>
                        </a:lnSpc>
                      </a:pPr>
                      <a:r>
                        <a:rPr lang="it-IT" sz="1400" kern="100" cap="none" spc="0" dirty="0">
                          <a:solidFill>
                            <a:schemeClr val="tx1">
                              <a:lumMod val="75000"/>
                              <a:lumOff val="25000"/>
                            </a:schemeClr>
                          </a:solidFill>
                          <a:effectLst/>
                        </a:rPr>
                        <a:t>+45.4%</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2888304329"/>
                  </a:ext>
                </a:extLst>
              </a:tr>
              <a:tr h="662680">
                <a:tc>
                  <a:txBody>
                    <a:bodyPr/>
                    <a:lstStyle/>
                    <a:p>
                      <a:pPr algn="r">
                        <a:lnSpc>
                          <a:spcPct val="150000"/>
                        </a:lnSpc>
                      </a:pPr>
                      <a:r>
                        <a:rPr lang="it-IT" sz="1400" b="1" kern="100" cap="none" spc="0">
                          <a:solidFill>
                            <a:schemeClr val="tx1">
                              <a:lumMod val="75000"/>
                              <a:lumOff val="25000"/>
                            </a:schemeClr>
                          </a:solidFill>
                          <a:effectLst/>
                        </a:rPr>
                        <a:t>Totale occupati inclusi gli assistenti familiari</a:t>
                      </a:r>
                      <a:endParaRPr lang="it-IT" sz="1400" b="1"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198374" marT="66125" marB="66125" anchor="ctr">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algn="ctr">
                        <a:lnSpc>
                          <a:spcPct val="150000"/>
                        </a:lnSpc>
                      </a:pPr>
                      <a:r>
                        <a:rPr lang="it-IT" sz="1400" kern="100" cap="none" spc="0">
                          <a:solidFill>
                            <a:schemeClr val="tx1">
                              <a:lumMod val="75000"/>
                              <a:lumOff val="25000"/>
                            </a:schemeClr>
                          </a:solidFill>
                          <a:effectLst/>
                        </a:rPr>
                        <a:t>911,885</a:t>
                      </a:r>
                      <a:endParaRPr lang="it-IT" sz="1400"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50000"/>
                        </a:lnSpc>
                      </a:pPr>
                      <a:r>
                        <a:rPr lang="it-IT" sz="1400" kern="100" cap="none" spc="0">
                          <a:solidFill>
                            <a:schemeClr val="tx1">
                              <a:lumMod val="75000"/>
                              <a:lumOff val="25000"/>
                            </a:schemeClr>
                          </a:solidFill>
                          <a:effectLst/>
                        </a:rPr>
                        <a:t>1,240,138</a:t>
                      </a:r>
                      <a:endParaRPr lang="it-IT" sz="1400" kern="100" cap="none" spc="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50000"/>
                        </a:lnSpc>
                      </a:pPr>
                      <a:r>
                        <a:rPr lang="it-IT" sz="1400" kern="100" cap="none" spc="0" dirty="0">
                          <a:solidFill>
                            <a:schemeClr val="tx1">
                              <a:lumMod val="75000"/>
                              <a:lumOff val="25000"/>
                            </a:schemeClr>
                          </a:solidFill>
                          <a:effectLst/>
                        </a:rPr>
                        <a:t>+36.0%</a:t>
                      </a:r>
                      <a:endParaRPr lang="it-IT" sz="1400" kern="100" cap="none" spc="0" dirty="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132249" marR="22559" marT="66125" marB="66125"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600487271"/>
                  </a:ext>
                </a:extLst>
              </a:tr>
            </a:tbl>
          </a:graphicData>
        </a:graphic>
      </p:graphicFrame>
    </p:spTree>
    <p:extLst>
      <p:ext uri="{BB962C8B-B14F-4D97-AF65-F5344CB8AC3E}">
        <p14:creationId xmlns:p14="http://schemas.microsoft.com/office/powerpoint/2010/main" val="419703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AB776A-BC98-9D6F-5ABF-2B424814D21E}"/>
              </a:ext>
            </a:extLst>
          </p:cNvPr>
          <p:cNvSpPr>
            <a:spLocks noGrp="1"/>
          </p:cNvSpPr>
          <p:nvPr>
            <p:ph type="title"/>
          </p:nvPr>
        </p:nvSpPr>
        <p:spPr>
          <a:xfrm>
            <a:off x="838200" y="240837"/>
            <a:ext cx="10515600" cy="1325563"/>
          </a:xfrm>
        </p:spPr>
        <p:txBody>
          <a:bodyPr>
            <a:normAutofit fontScale="90000"/>
          </a:bodyPr>
          <a:lstStyle/>
          <a:p>
            <a:r>
              <a:rPr lang="it-IT" dirty="0"/>
              <a:t>Cambiamenti nel corso del tempo dell’incidenza dei lavoratori nel campo della cura agli anziani sul totale degli occupati: una stima</a:t>
            </a:r>
            <a:endParaRPr lang="en-GB" dirty="0"/>
          </a:p>
        </p:txBody>
      </p:sp>
      <p:graphicFrame>
        <p:nvGraphicFramePr>
          <p:cNvPr id="4" name="Tabella 3">
            <a:extLst>
              <a:ext uri="{FF2B5EF4-FFF2-40B4-BE49-F238E27FC236}">
                <a16:creationId xmlns:a16="http://schemas.microsoft.com/office/drawing/2014/main" id="{46D64D91-B619-BCF7-7718-F257B3C97ED1}"/>
              </a:ext>
            </a:extLst>
          </p:cNvPr>
          <p:cNvGraphicFramePr>
            <a:graphicFrameLocks noGrp="1"/>
          </p:cNvGraphicFramePr>
          <p:nvPr>
            <p:extLst>
              <p:ext uri="{D42A27DB-BD31-4B8C-83A1-F6EECF244321}">
                <p14:modId xmlns:p14="http://schemas.microsoft.com/office/powerpoint/2010/main" val="4289548528"/>
              </p:ext>
            </p:extLst>
          </p:nvPr>
        </p:nvGraphicFramePr>
        <p:xfrm>
          <a:off x="838200" y="1757779"/>
          <a:ext cx="10515600" cy="3915054"/>
        </p:xfrm>
        <a:graphic>
          <a:graphicData uri="http://schemas.openxmlformats.org/drawingml/2006/table">
            <a:tbl>
              <a:tblPr firstRow="1" firstCol="1" bandRow="1">
                <a:tableStyleId>{5C22544A-7EE6-4342-B048-85BDC9FD1C3A}</a:tableStyleId>
              </a:tblPr>
              <a:tblGrid>
                <a:gridCol w="6713159">
                  <a:extLst>
                    <a:ext uri="{9D8B030D-6E8A-4147-A177-3AD203B41FA5}">
                      <a16:colId xmlns:a16="http://schemas.microsoft.com/office/drawing/2014/main" val="1238484263"/>
                    </a:ext>
                  </a:extLst>
                </a:gridCol>
                <a:gridCol w="1995861">
                  <a:extLst>
                    <a:ext uri="{9D8B030D-6E8A-4147-A177-3AD203B41FA5}">
                      <a16:colId xmlns:a16="http://schemas.microsoft.com/office/drawing/2014/main" val="3723675063"/>
                    </a:ext>
                  </a:extLst>
                </a:gridCol>
                <a:gridCol w="1806580">
                  <a:extLst>
                    <a:ext uri="{9D8B030D-6E8A-4147-A177-3AD203B41FA5}">
                      <a16:colId xmlns:a16="http://schemas.microsoft.com/office/drawing/2014/main" val="2396052521"/>
                    </a:ext>
                  </a:extLst>
                </a:gridCol>
              </a:tblGrid>
              <a:tr h="1311722">
                <a:tc>
                  <a:txBody>
                    <a:bodyPr/>
                    <a:lstStyle/>
                    <a:p>
                      <a:pPr algn="just">
                        <a:lnSpc>
                          <a:spcPct val="150000"/>
                        </a:lnSpc>
                      </a:pPr>
                      <a:r>
                        <a:rPr lang="it-IT" sz="2200" kern="100" dirty="0">
                          <a:effectLst/>
                        </a:rPr>
                        <a:t> </a:t>
                      </a:r>
                      <a:endParaRPr lang="it-IT" sz="22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200" kern="100">
                          <a:effectLst/>
                        </a:rPr>
                        <a:t>2014 (%)</a:t>
                      </a:r>
                      <a:endParaRPr lang="it-IT" sz="22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200" kern="100">
                          <a:effectLst/>
                        </a:rPr>
                        <a:t>2023 (%)</a:t>
                      </a:r>
                      <a:endParaRPr lang="it-IT" sz="2200" kern="1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4003437495"/>
                  </a:ext>
                </a:extLst>
              </a:tr>
              <a:tr h="1301666">
                <a:tc>
                  <a:txBody>
                    <a:bodyPr/>
                    <a:lstStyle/>
                    <a:p>
                      <a:pPr algn="just">
                        <a:lnSpc>
                          <a:spcPct val="150000"/>
                        </a:lnSpc>
                      </a:pPr>
                      <a:r>
                        <a:rPr lang="it-IT" sz="2200" kern="100">
                          <a:effectLst/>
                        </a:rPr>
                        <a:t>Incidenza sul totale degli occupati regolari (Istat)</a:t>
                      </a:r>
                      <a:endParaRPr lang="it-IT" sz="22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200" kern="100" dirty="0">
                          <a:effectLst/>
                        </a:rPr>
                        <a:t>2.9</a:t>
                      </a:r>
                      <a:endParaRPr lang="it-IT" sz="22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200" kern="100">
                          <a:effectLst/>
                        </a:rPr>
                        <a:t>5.3</a:t>
                      </a:r>
                      <a:endParaRPr lang="it-IT" sz="2200" kern="1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359115174"/>
                  </a:ext>
                </a:extLst>
              </a:tr>
              <a:tr h="1301666">
                <a:tc>
                  <a:txBody>
                    <a:bodyPr/>
                    <a:lstStyle/>
                    <a:p>
                      <a:pPr algn="just">
                        <a:lnSpc>
                          <a:spcPct val="150000"/>
                        </a:lnSpc>
                      </a:pPr>
                      <a:r>
                        <a:rPr lang="it-IT" sz="2200" kern="100">
                          <a:effectLst/>
                        </a:rPr>
                        <a:t>Incidenza sul totale degli occupati regolari e irregolari (Istat)</a:t>
                      </a:r>
                      <a:endParaRPr lang="it-IT" sz="22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200" kern="100">
                          <a:effectLst/>
                        </a:rPr>
                        <a:t>2.6</a:t>
                      </a:r>
                      <a:endParaRPr lang="it-IT" sz="22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200" kern="100" dirty="0">
                          <a:effectLst/>
                        </a:rPr>
                        <a:t>4.7</a:t>
                      </a:r>
                      <a:endParaRPr lang="it-IT" sz="22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217900882"/>
                  </a:ext>
                </a:extLst>
              </a:tr>
            </a:tbl>
          </a:graphicData>
        </a:graphic>
      </p:graphicFrame>
    </p:spTree>
    <p:extLst>
      <p:ext uri="{BB962C8B-B14F-4D97-AF65-F5344CB8AC3E}">
        <p14:creationId xmlns:p14="http://schemas.microsoft.com/office/powerpoint/2010/main" val="2997622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3A5B76B-2AF2-DD3A-52D1-B7C193FFDECA}"/>
              </a:ext>
            </a:extLst>
          </p:cNvPr>
          <p:cNvSpPr>
            <a:spLocks noGrp="1"/>
          </p:cNvSpPr>
          <p:nvPr>
            <p:ph type="title"/>
          </p:nvPr>
        </p:nvSpPr>
        <p:spPr>
          <a:xfrm>
            <a:off x="870456" y="2949581"/>
            <a:ext cx="4036334" cy="2387600"/>
          </a:xfrm>
        </p:spPr>
        <p:txBody>
          <a:bodyPr vert="horz" lIns="91440" tIns="45720" rIns="91440" bIns="45720" rtlCol="0" anchor="t">
            <a:normAutofit/>
          </a:bodyPr>
          <a:lstStyle/>
          <a:p>
            <a:r>
              <a:rPr lang="en-US" sz="3200" i="1" kern="1200" dirty="0" err="1">
                <a:solidFill>
                  <a:schemeClr val="tx1"/>
                </a:solidFill>
                <a:effectLst/>
                <a:latin typeface="+mj-lt"/>
                <a:ea typeface="+mj-ea"/>
                <a:cs typeface="+mj-cs"/>
              </a:rPr>
              <a:t>Distribuzione</a:t>
            </a:r>
            <a:r>
              <a:rPr lang="en-US" sz="3200" i="1" kern="1200" dirty="0">
                <a:solidFill>
                  <a:schemeClr val="tx1"/>
                </a:solidFill>
                <a:effectLst/>
                <a:latin typeface="+mj-lt"/>
                <a:ea typeface="+mj-ea"/>
                <a:cs typeface="+mj-cs"/>
              </a:rPr>
              <a:t> </a:t>
            </a:r>
            <a:r>
              <a:rPr lang="en-US" sz="3200" i="1" kern="1200" dirty="0" err="1">
                <a:solidFill>
                  <a:schemeClr val="tx1"/>
                </a:solidFill>
                <a:effectLst/>
                <a:latin typeface="+mj-lt"/>
                <a:ea typeface="+mj-ea"/>
                <a:cs typeface="+mj-cs"/>
              </a:rPr>
              <a:t>dei</a:t>
            </a:r>
            <a:r>
              <a:rPr lang="en-US" sz="3200" i="1" kern="1200" dirty="0">
                <a:solidFill>
                  <a:schemeClr val="tx1"/>
                </a:solidFill>
                <a:effectLst/>
                <a:latin typeface="+mj-lt"/>
                <a:ea typeface="+mj-ea"/>
                <a:cs typeface="+mj-cs"/>
              </a:rPr>
              <a:t> </a:t>
            </a:r>
            <a:r>
              <a:rPr lang="en-US" sz="3200" i="1" kern="1200" dirty="0" err="1">
                <a:solidFill>
                  <a:schemeClr val="tx1"/>
                </a:solidFill>
                <a:effectLst/>
                <a:latin typeface="+mj-lt"/>
                <a:ea typeface="+mj-ea"/>
                <a:cs typeface="+mj-cs"/>
              </a:rPr>
              <a:t>lavoratori</a:t>
            </a:r>
            <a:r>
              <a:rPr lang="en-US" sz="3200" i="1" kern="1200" dirty="0">
                <a:solidFill>
                  <a:schemeClr val="tx1"/>
                </a:solidFill>
                <a:effectLst/>
                <a:latin typeface="+mj-lt"/>
                <a:ea typeface="+mj-ea"/>
                <a:cs typeface="+mj-cs"/>
              </a:rPr>
              <a:t> </a:t>
            </a:r>
            <a:r>
              <a:rPr lang="en-US" sz="3200" i="1" kern="1200" dirty="0" err="1">
                <a:solidFill>
                  <a:schemeClr val="tx1"/>
                </a:solidFill>
                <a:effectLst/>
                <a:latin typeface="+mj-lt"/>
                <a:ea typeface="+mj-ea"/>
                <a:cs typeface="+mj-cs"/>
              </a:rPr>
              <a:t>nel</a:t>
            </a:r>
            <a:r>
              <a:rPr lang="en-US" sz="3200" i="1" kern="1200" dirty="0">
                <a:solidFill>
                  <a:schemeClr val="tx1"/>
                </a:solidFill>
                <a:effectLst/>
                <a:latin typeface="+mj-lt"/>
                <a:ea typeface="+mj-ea"/>
                <a:cs typeface="+mj-cs"/>
              </a:rPr>
              <a:t> campo </a:t>
            </a:r>
            <a:r>
              <a:rPr lang="en-US" sz="3200" i="1" kern="1200" dirty="0" err="1">
                <a:solidFill>
                  <a:schemeClr val="tx1"/>
                </a:solidFill>
                <a:effectLst/>
                <a:latin typeface="+mj-lt"/>
                <a:ea typeface="+mj-ea"/>
                <a:cs typeface="+mj-cs"/>
              </a:rPr>
              <a:t>della</a:t>
            </a:r>
            <a:r>
              <a:rPr lang="en-US" sz="3200" i="1" kern="1200" dirty="0">
                <a:solidFill>
                  <a:schemeClr val="tx1"/>
                </a:solidFill>
                <a:effectLst/>
                <a:latin typeface="+mj-lt"/>
                <a:ea typeface="+mj-ea"/>
                <a:cs typeface="+mj-cs"/>
              </a:rPr>
              <a:t> cura per </a:t>
            </a:r>
            <a:r>
              <a:rPr lang="en-US" sz="3200" i="1" kern="1200" dirty="0" err="1">
                <a:solidFill>
                  <a:schemeClr val="tx1"/>
                </a:solidFill>
                <a:effectLst/>
                <a:latin typeface="+mj-lt"/>
                <a:ea typeface="+mj-ea"/>
                <a:cs typeface="+mj-cs"/>
              </a:rPr>
              <a:t>settore</a:t>
            </a:r>
            <a:r>
              <a:rPr lang="en-US" sz="3200" i="1" kern="1200" dirty="0">
                <a:solidFill>
                  <a:schemeClr val="tx1"/>
                </a:solidFill>
                <a:effectLst/>
                <a:latin typeface="+mj-lt"/>
                <a:ea typeface="+mj-ea"/>
                <a:cs typeface="+mj-cs"/>
              </a:rPr>
              <a:t> di </a:t>
            </a:r>
            <a:r>
              <a:rPr lang="en-US" sz="3200" i="1" kern="1200" dirty="0" err="1">
                <a:solidFill>
                  <a:schemeClr val="tx1"/>
                </a:solidFill>
                <a:effectLst/>
                <a:latin typeface="+mj-lt"/>
                <a:ea typeface="+mj-ea"/>
                <a:cs typeface="+mj-cs"/>
              </a:rPr>
              <a:t>occupazione</a:t>
            </a:r>
            <a:r>
              <a:rPr lang="en-US" sz="3200" i="1" kern="1200" dirty="0">
                <a:solidFill>
                  <a:schemeClr val="tx1"/>
                </a:solidFill>
                <a:effectLst/>
                <a:latin typeface="+mj-lt"/>
                <a:ea typeface="+mj-ea"/>
                <a:cs typeface="+mj-cs"/>
              </a:rPr>
              <a:t>, </a:t>
            </a:r>
            <a:r>
              <a:rPr lang="en-US" sz="3200" i="1" kern="1200" dirty="0" err="1">
                <a:solidFill>
                  <a:schemeClr val="tx1"/>
                </a:solidFill>
                <a:effectLst/>
                <a:latin typeface="+mj-lt"/>
                <a:ea typeface="+mj-ea"/>
                <a:cs typeface="+mj-cs"/>
              </a:rPr>
              <a:t>genere</a:t>
            </a:r>
            <a:r>
              <a:rPr lang="en-US" sz="3200" i="1" kern="1200" dirty="0">
                <a:solidFill>
                  <a:schemeClr val="tx1"/>
                </a:solidFill>
                <a:effectLst/>
                <a:latin typeface="+mj-lt"/>
                <a:ea typeface="+mj-ea"/>
                <a:cs typeface="+mj-cs"/>
              </a:rPr>
              <a:t> ed </a:t>
            </a:r>
            <a:r>
              <a:rPr lang="en-US" sz="3200" i="1" kern="1200" dirty="0" err="1">
                <a:solidFill>
                  <a:schemeClr val="tx1"/>
                </a:solidFill>
                <a:effectLst/>
                <a:latin typeface="+mj-lt"/>
                <a:ea typeface="+mj-ea"/>
                <a:cs typeface="+mj-cs"/>
              </a:rPr>
              <a:t>età</a:t>
            </a:r>
            <a:r>
              <a:rPr lang="en-US" sz="2200" kern="1200" dirty="0">
                <a:solidFill>
                  <a:schemeClr val="tx1"/>
                </a:solidFill>
                <a:effectLst/>
                <a:latin typeface="+mj-lt"/>
                <a:ea typeface="+mj-ea"/>
                <a:cs typeface="+mj-cs"/>
              </a:rPr>
              <a:t> </a:t>
            </a:r>
            <a:endParaRPr lang="en-US" sz="2200" kern="1200" dirty="0">
              <a:solidFill>
                <a:schemeClr val="tx1"/>
              </a:solidFill>
              <a:latin typeface="+mj-lt"/>
              <a:ea typeface="+mj-ea"/>
              <a:cs typeface="+mj-cs"/>
            </a:endParaRPr>
          </a:p>
        </p:txBody>
      </p:sp>
      <p:grpSp>
        <p:nvGrpSpPr>
          <p:cNvPr id="17"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la 3">
            <a:extLst>
              <a:ext uri="{FF2B5EF4-FFF2-40B4-BE49-F238E27FC236}">
                <a16:creationId xmlns:a16="http://schemas.microsoft.com/office/drawing/2014/main" id="{FEB6CE6F-F74B-66AF-939A-6A6A653F9766}"/>
              </a:ext>
            </a:extLst>
          </p:cNvPr>
          <p:cNvGraphicFramePr>
            <a:graphicFrameLocks noGrp="1"/>
          </p:cNvGraphicFramePr>
          <p:nvPr>
            <p:extLst>
              <p:ext uri="{D42A27DB-BD31-4B8C-83A1-F6EECF244321}">
                <p14:modId xmlns:p14="http://schemas.microsoft.com/office/powerpoint/2010/main" val="2158020463"/>
              </p:ext>
            </p:extLst>
          </p:nvPr>
        </p:nvGraphicFramePr>
        <p:xfrm>
          <a:off x="5045725" y="550844"/>
          <a:ext cx="6412774" cy="5772838"/>
        </p:xfrm>
        <a:graphic>
          <a:graphicData uri="http://schemas.openxmlformats.org/drawingml/2006/table">
            <a:tbl>
              <a:tblPr firstRow="1" firstCol="1" bandRow="1"/>
              <a:tblGrid>
                <a:gridCol w="1122187">
                  <a:extLst>
                    <a:ext uri="{9D8B030D-6E8A-4147-A177-3AD203B41FA5}">
                      <a16:colId xmlns:a16="http://schemas.microsoft.com/office/drawing/2014/main" val="97201483"/>
                    </a:ext>
                  </a:extLst>
                </a:gridCol>
                <a:gridCol w="587843">
                  <a:extLst>
                    <a:ext uri="{9D8B030D-6E8A-4147-A177-3AD203B41FA5}">
                      <a16:colId xmlns:a16="http://schemas.microsoft.com/office/drawing/2014/main" val="184991235"/>
                    </a:ext>
                  </a:extLst>
                </a:gridCol>
                <a:gridCol w="587843">
                  <a:extLst>
                    <a:ext uri="{9D8B030D-6E8A-4147-A177-3AD203B41FA5}">
                      <a16:colId xmlns:a16="http://schemas.microsoft.com/office/drawing/2014/main" val="867001984"/>
                    </a:ext>
                  </a:extLst>
                </a:gridCol>
                <a:gridCol w="587843">
                  <a:extLst>
                    <a:ext uri="{9D8B030D-6E8A-4147-A177-3AD203B41FA5}">
                      <a16:colId xmlns:a16="http://schemas.microsoft.com/office/drawing/2014/main" val="3567140484"/>
                    </a:ext>
                  </a:extLst>
                </a:gridCol>
                <a:gridCol w="587843">
                  <a:extLst>
                    <a:ext uri="{9D8B030D-6E8A-4147-A177-3AD203B41FA5}">
                      <a16:colId xmlns:a16="http://schemas.microsoft.com/office/drawing/2014/main" val="3817311563"/>
                    </a:ext>
                  </a:extLst>
                </a:gridCol>
                <a:gridCol w="587843">
                  <a:extLst>
                    <a:ext uri="{9D8B030D-6E8A-4147-A177-3AD203B41FA5}">
                      <a16:colId xmlns:a16="http://schemas.microsoft.com/office/drawing/2014/main" val="2807243540"/>
                    </a:ext>
                  </a:extLst>
                </a:gridCol>
                <a:gridCol w="587843">
                  <a:extLst>
                    <a:ext uri="{9D8B030D-6E8A-4147-A177-3AD203B41FA5}">
                      <a16:colId xmlns:a16="http://schemas.microsoft.com/office/drawing/2014/main" val="1292796056"/>
                    </a:ext>
                  </a:extLst>
                </a:gridCol>
                <a:gridCol w="587843">
                  <a:extLst>
                    <a:ext uri="{9D8B030D-6E8A-4147-A177-3AD203B41FA5}">
                      <a16:colId xmlns:a16="http://schemas.microsoft.com/office/drawing/2014/main" val="1273388799"/>
                    </a:ext>
                  </a:extLst>
                </a:gridCol>
                <a:gridCol w="587843">
                  <a:extLst>
                    <a:ext uri="{9D8B030D-6E8A-4147-A177-3AD203B41FA5}">
                      <a16:colId xmlns:a16="http://schemas.microsoft.com/office/drawing/2014/main" val="3747176792"/>
                    </a:ext>
                  </a:extLst>
                </a:gridCol>
                <a:gridCol w="587843">
                  <a:extLst>
                    <a:ext uri="{9D8B030D-6E8A-4147-A177-3AD203B41FA5}">
                      <a16:colId xmlns:a16="http://schemas.microsoft.com/office/drawing/2014/main" val="520176956"/>
                    </a:ext>
                  </a:extLst>
                </a:gridCol>
              </a:tblGrid>
              <a:tr h="1716660">
                <a:tc>
                  <a:txBody>
                    <a:bodyPr/>
                    <a:lstStyle/>
                    <a:p>
                      <a:pPr algn="l" fontAlgn="ctr">
                        <a:buNone/>
                      </a:pP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Lavoratori nel settore privato dell’assistenza residenziale e non</a:t>
                      </a:r>
                      <a:endParaRPr lang="it-IT" sz="1400" b="0" i="0" u="none" strike="noStrike" dirty="0">
                        <a:effectLst/>
                        <a:latin typeface="Arial" panose="020B0604020202020204" pitchFamily="34" charset="0"/>
                      </a:endParaRPr>
                    </a:p>
                  </a:txBody>
                  <a:tcPr marL="95844" marR="95844" marT="47922" marB="479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gridSpan="3">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Assistenti familiari</a:t>
                      </a:r>
                      <a:endParaRPr lang="it-IT" sz="1400" b="0" i="0" u="none" strike="noStrike" dirty="0">
                        <a:effectLst/>
                        <a:latin typeface="Arial" panose="020B0604020202020204" pitchFamily="34" charset="0"/>
                      </a:endParaRPr>
                    </a:p>
                  </a:txBody>
                  <a:tcPr marL="95844" marR="95844" marT="47922" marB="479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gridSpan="3">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Totale lavoratori dipendenti nel settore privato</a:t>
                      </a:r>
                      <a:endParaRPr lang="it-IT" sz="1400" b="0" i="0" u="none" strike="noStrike">
                        <a:effectLst/>
                        <a:latin typeface="Arial" panose="020B0604020202020204" pitchFamily="34" charset="0"/>
                      </a:endParaRPr>
                    </a:p>
                  </a:txBody>
                  <a:tcPr marL="95844" marR="95844" marT="47922" marB="479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02562351"/>
                  </a:ext>
                </a:extLst>
              </a:tr>
              <a:tr h="579454">
                <a:tc>
                  <a:txBody>
                    <a:bodyPr/>
                    <a:lstStyle/>
                    <a:p>
                      <a:pPr algn="just"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 </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M</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F</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T</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M</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F</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T</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M</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F</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T</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1403993"/>
                  </a:ext>
                </a:extLst>
              </a:tr>
              <a:tr h="579454">
                <a:tc>
                  <a:txBody>
                    <a:bodyPr/>
                    <a:lstStyle/>
                    <a:p>
                      <a:pPr algn="just" fontAlgn="b">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Fino a 29 anni</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3.2</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13.0</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16.2</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0.8</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3.5</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4.3</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12.0</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9.0</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21.0</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5243430"/>
                  </a:ext>
                </a:extLst>
              </a:tr>
              <a:tr h="579454">
                <a:tc>
                  <a:txBody>
                    <a:bodyPr/>
                    <a:lstStyle/>
                    <a:p>
                      <a:pPr algn="just" fontAlgn="b">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30 -39</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5.0</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18.9</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23.9</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1.3</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8.5</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9.9</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12.7</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10.0</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22.7</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905934"/>
                  </a:ext>
                </a:extLst>
              </a:tr>
              <a:tr h="579454">
                <a:tc>
                  <a:txBody>
                    <a:bodyPr/>
                    <a:lstStyle/>
                    <a:p>
                      <a:pPr algn="just" fontAlgn="b">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40-49</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5.0</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21.2</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26.2</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1.8</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19.1</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20.9</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14.1</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11.2</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25.3</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5629114"/>
                  </a:ext>
                </a:extLst>
              </a:tr>
              <a:tr h="579454">
                <a:tc>
                  <a:txBody>
                    <a:bodyPr/>
                    <a:lstStyle/>
                    <a:p>
                      <a:pPr algn="just" fontAlgn="b">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50-59</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4.5</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20.4</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24.9</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2.3</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33.5</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1" i="0" u="none" strike="noStrike" kern="100">
                          <a:solidFill>
                            <a:srgbClr val="000000"/>
                          </a:solidFill>
                          <a:effectLst/>
                          <a:latin typeface="Times New Roman" panose="02020603050405020304" pitchFamily="18" charset="0"/>
                          <a:ea typeface="Times New Roman" panose="02020603050405020304" pitchFamily="18" charset="0"/>
                        </a:rPr>
                        <a:t>35.8</a:t>
                      </a:r>
                      <a:endParaRPr lang="it-IT" sz="1400" b="1"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13.9</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9.9</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23.7</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6193101"/>
                  </a:ext>
                </a:extLst>
              </a:tr>
              <a:tr h="579454">
                <a:tc>
                  <a:txBody>
                    <a:bodyPr/>
                    <a:lstStyle/>
                    <a:p>
                      <a:pPr algn="just" fontAlgn="b">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60 anni e oltre</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1.9</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6.9</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8.7</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1.6</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27.5</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1" i="0" u="none" strike="noStrike" kern="100" dirty="0">
                          <a:solidFill>
                            <a:srgbClr val="000000"/>
                          </a:solidFill>
                          <a:effectLst/>
                          <a:latin typeface="Times New Roman" panose="02020603050405020304" pitchFamily="18" charset="0"/>
                          <a:ea typeface="Times New Roman" panose="02020603050405020304" pitchFamily="18" charset="0"/>
                        </a:rPr>
                        <a:t>29.1</a:t>
                      </a:r>
                      <a:endParaRPr lang="it-IT" sz="1400" b="1"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4.6</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2.7</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7.3</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6857468"/>
                  </a:ext>
                </a:extLst>
              </a:tr>
              <a:tr h="579454">
                <a:tc>
                  <a:txBody>
                    <a:bodyPr/>
                    <a:lstStyle/>
                    <a:p>
                      <a:pPr algn="just" fontAlgn="b">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Totale</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a:solidFill>
                            <a:srgbClr val="000000"/>
                          </a:solidFill>
                          <a:effectLst/>
                          <a:latin typeface="Times New Roman" panose="02020603050405020304" pitchFamily="18" charset="0"/>
                          <a:ea typeface="Times New Roman" panose="02020603050405020304" pitchFamily="18" charset="0"/>
                        </a:rPr>
                        <a:t>19.7</a:t>
                      </a:r>
                      <a:endParaRPr lang="it-IT" sz="1400" b="0" i="0" u="none" strike="noStrike">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1" i="0" u="none" strike="noStrike" kern="100" dirty="0">
                          <a:solidFill>
                            <a:srgbClr val="000000"/>
                          </a:solidFill>
                          <a:effectLst/>
                          <a:latin typeface="Times New Roman" panose="02020603050405020304" pitchFamily="18" charset="0"/>
                          <a:ea typeface="Times New Roman" panose="02020603050405020304" pitchFamily="18" charset="0"/>
                        </a:rPr>
                        <a:t>80.3</a:t>
                      </a:r>
                      <a:endParaRPr lang="it-IT" sz="1400" b="1"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100.0</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7.8</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1" i="0" u="none" strike="noStrike" kern="100" dirty="0">
                          <a:solidFill>
                            <a:srgbClr val="000000"/>
                          </a:solidFill>
                          <a:effectLst/>
                          <a:latin typeface="Times New Roman" panose="02020603050405020304" pitchFamily="18" charset="0"/>
                          <a:ea typeface="Times New Roman" panose="02020603050405020304" pitchFamily="18" charset="0"/>
                        </a:rPr>
                        <a:t>92.2</a:t>
                      </a:r>
                      <a:endParaRPr lang="it-IT" sz="1400" b="1"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100.0</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57.2</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lnSpc>
                          <a:spcPct val="150000"/>
                        </a:lnSpc>
                        <a:buNone/>
                      </a:pPr>
                      <a:r>
                        <a:rPr lang="it-IT" sz="1400" b="1" i="0" u="none" strike="noStrike" kern="100" dirty="0">
                          <a:solidFill>
                            <a:srgbClr val="000000"/>
                          </a:solidFill>
                          <a:effectLst/>
                          <a:latin typeface="Times New Roman" panose="02020603050405020304" pitchFamily="18" charset="0"/>
                          <a:ea typeface="Times New Roman" panose="02020603050405020304" pitchFamily="18" charset="0"/>
                        </a:rPr>
                        <a:t>42.8</a:t>
                      </a:r>
                      <a:endParaRPr lang="it-IT" sz="1400" b="1"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lnSpc>
                          <a:spcPct val="150000"/>
                        </a:lnSpc>
                        <a:buNone/>
                      </a:pPr>
                      <a:r>
                        <a:rPr lang="it-IT" sz="1400" b="0" i="0" u="none" strike="noStrike" kern="100" dirty="0">
                          <a:solidFill>
                            <a:srgbClr val="000000"/>
                          </a:solidFill>
                          <a:effectLst/>
                          <a:latin typeface="Times New Roman" panose="02020603050405020304" pitchFamily="18" charset="0"/>
                          <a:ea typeface="Times New Roman" panose="02020603050405020304" pitchFamily="18" charset="0"/>
                        </a:rPr>
                        <a:t>100.0</a:t>
                      </a:r>
                      <a:endParaRPr lang="it-IT" sz="1400" b="0" i="0" u="none" strike="noStrike" dirty="0">
                        <a:effectLst/>
                        <a:latin typeface="Arial" panose="020B0604020202020204" pitchFamily="34" charset="0"/>
                      </a:endParaRPr>
                    </a:p>
                  </a:txBody>
                  <a:tcPr marL="46591" marR="46591" marT="99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4844385"/>
                  </a:ext>
                </a:extLst>
              </a:tr>
            </a:tbl>
          </a:graphicData>
        </a:graphic>
      </p:graphicFrame>
    </p:spTree>
    <p:extLst>
      <p:ext uri="{BB962C8B-B14F-4D97-AF65-F5344CB8AC3E}">
        <p14:creationId xmlns:p14="http://schemas.microsoft.com/office/powerpoint/2010/main" val="1464818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92B8C9-FFAD-D85B-F97C-5145C559DC2B}"/>
              </a:ext>
            </a:extLst>
          </p:cNvPr>
          <p:cNvSpPr>
            <a:spLocks noGrp="1"/>
          </p:cNvSpPr>
          <p:nvPr>
            <p:ph type="title"/>
          </p:nvPr>
        </p:nvSpPr>
        <p:spPr>
          <a:xfrm>
            <a:off x="245327" y="261433"/>
            <a:ext cx="11474605" cy="839207"/>
          </a:xfrm>
        </p:spPr>
        <p:txBody>
          <a:bodyPr>
            <a:normAutofit fontScale="90000"/>
          </a:bodyPr>
          <a:lstStyle/>
          <a:p>
            <a:pPr algn="ctr"/>
            <a:r>
              <a:rPr lang="it-IT" dirty="0"/>
              <a:t>Le relazioni industriali nel settore della cura in Italia</a:t>
            </a:r>
          </a:p>
        </p:txBody>
      </p:sp>
      <p:sp>
        <p:nvSpPr>
          <p:cNvPr id="3" name="Segnaposto contenuto 2">
            <a:extLst>
              <a:ext uri="{FF2B5EF4-FFF2-40B4-BE49-F238E27FC236}">
                <a16:creationId xmlns:a16="http://schemas.microsoft.com/office/drawing/2014/main" id="{8028A360-947D-3ECD-2B13-724B25FC40A6}"/>
              </a:ext>
            </a:extLst>
          </p:cNvPr>
          <p:cNvSpPr>
            <a:spLocks noGrp="1"/>
          </p:cNvSpPr>
          <p:nvPr>
            <p:ph idx="1"/>
          </p:nvPr>
        </p:nvSpPr>
        <p:spPr>
          <a:xfrm>
            <a:off x="490654" y="1282390"/>
            <a:ext cx="11229278" cy="4894573"/>
          </a:xfrm>
        </p:spPr>
        <p:txBody>
          <a:bodyPr>
            <a:normAutofit/>
          </a:bodyPr>
          <a:lstStyle/>
          <a:p>
            <a:r>
              <a:rPr lang="it-IT" sz="2000" b="0" i="0" u="none" strike="noStrike" baseline="0" dirty="0">
                <a:solidFill>
                  <a:srgbClr val="000000"/>
                </a:solidFill>
              </a:rPr>
              <a:t>La regolazione del lavoro industriali nel settore della cura in Italia riflette le caratteristiche del sistema nazionale di relazioni industriali→ </a:t>
            </a:r>
            <a:r>
              <a:rPr lang="it-IT" sz="2000" b="1" i="0" u="none" strike="noStrike" baseline="0" dirty="0">
                <a:solidFill>
                  <a:srgbClr val="FF0000"/>
                </a:solidFill>
              </a:rPr>
              <a:t>netta separazione tra settore pubblico e privato </a:t>
            </a:r>
          </a:p>
          <a:p>
            <a:endParaRPr lang="it-IT" sz="2000" b="1" i="0" u="none" strike="noStrike" baseline="0" dirty="0">
              <a:solidFill>
                <a:srgbClr val="000000"/>
              </a:solidFill>
            </a:endParaRPr>
          </a:p>
          <a:p>
            <a:pPr>
              <a:buFont typeface="Wingdings" panose="05000000000000000000" pitchFamily="2" charset="2"/>
              <a:buChar char="Ø"/>
            </a:pPr>
            <a:r>
              <a:rPr lang="it-IT" sz="2000" b="1" dirty="0"/>
              <a:t>Settore pubblico</a:t>
            </a:r>
            <a:r>
              <a:rPr lang="it-IT" sz="2000" dirty="0"/>
              <a:t>: Applicazione erga omnes del CCNL unico di comparto grazie all’adozione di criteri di verifica formale della rappresentatività sindacale e del principio maggioritario </a:t>
            </a:r>
          </a:p>
          <a:p>
            <a:endParaRPr lang="it-IT" sz="2000" dirty="0"/>
          </a:p>
          <a:p>
            <a:pPr>
              <a:buFont typeface="Wingdings" panose="05000000000000000000" pitchFamily="2" charset="2"/>
              <a:buChar char="Ø"/>
            </a:pPr>
            <a:r>
              <a:rPr lang="it-IT" sz="2000" b="1" dirty="0"/>
              <a:t>Dinamiche opposte nel settore privato</a:t>
            </a:r>
            <a:r>
              <a:rPr lang="it-IT" sz="2000" dirty="0"/>
              <a:t>: Fortissima frammentazione contrattuale per l’assenza di criteri vincolanti di verifica della rappresentatività sindacale in un sistema basato sul volontarismo che esula dal principio maggioritario (CCNL vincolanti solo per i firmatari).</a:t>
            </a:r>
          </a:p>
          <a:p>
            <a:pPr lvl="1"/>
            <a:endParaRPr lang="it-IT" sz="1800" dirty="0"/>
          </a:p>
          <a:p>
            <a:pPr lvl="1" algn="just"/>
            <a:r>
              <a:rPr lang="it-IT" sz="2200" dirty="0">
                <a:solidFill>
                  <a:srgbClr val="FF0000"/>
                </a:solidFill>
              </a:rPr>
              <a:t>proliferazione di CCNL (di bandiera, minori, pirata) con condizioni anche molto diverse, incentivando la concorrenza al ribasso e il dumping contrattuale</a:t>
            </a:r>
          </a:p>
          <a:p>
            <a:pPr lvl="1" algn="just"/>
            <a:r>
              <a:rPr lang="it-IT" sz="2200" dirty="0">
                <a:solidFill>
                  <a:srgbClr val="FF0000"/>
                </a:solidFill>
              </a:rPr>
              <a:t>attualmente ci siano 38 CCNL registrati applicabili ai servizi di cura privati </a:t>
            </a:r>
          </a:p>
        </p:txBody>
      </p:sp>
    </p:spTree>
    <p:extLst>
      <p:ext uri="{BB962C8B-B14F-4D97-AF65-F5344CB8AC3E}">
        <p14:creationId xmlns:p14="http://schemas.microsoft.com/office/powerpoint/2010/main" val="2810956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CD77A83-6D0A-6CBD-14CF-ECA231738D24}"/>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Le condizioni lavorative: tipo di contratto</a:t>
            </a:r>
          </a:p>
        </p:txBody>
      </p:sp>
      <p:graphicFrame>
        <p:nvGraphicFramePr>
          <p:cNvPr id="5" name="Tabella 4">
            <a:extLst>
              <a:ext uri="{FF2B5EF4-FFF2-40B4-BE49-F238E27FC236}">
                <a16:creationId xmlns:a16="http://schemas.microsoft.com/office/drawing/2014/main" id="{F392CD20-536C-96DB-A00C-1C83DED90D97}"/>
              </a:ext>
            </a:extLst>
          </p:cNvPr>
          <p:cNvGraphicFramePr>
            <a:graphicFrameLocks noGrp="1"/>
          </p:cNvGraphicFramePr>
          <p:nvPr>
            <p:extLst>
              <p:ext uri="{D42A27DB-BD31-4B8C-83A1-F6EECF244321}">
                <p14:modId xmlns:p14="http://schemas.microsoft.com/office/powerpoint/2010/main" val="1715593505"/>
              </p:ext>
            </p:extLst>
          </p:nvPr>
        </p:nvGraphicFramePr>
        <p:xfrm>
          <a:off x="3542190" y="1198486"/>
          <a:ext cx="8009730" cy="3764133"/>
        </p:xfrm>
        <a:graphic>
          <a:graphicData uri="http://schemas.openxmlformats.org/drawingml/2006/table">
            <a:tbl>
              <a:tblPr firstRow="1" firstCol="1" bandRow="1">
                <a:tableStyleId>{5C22544A-7EE6-4342-B048-85BDC9FD1C3A}</a:tableStyleId>
              </a:tblPr>
              <a:tblGrid>
                <a:gridCol w="2442918">
                  <a:extLst>
                    <a:ext uri="{9D8B030D-6E8A-4147-A177-3AD203B41FA5}">
                      <a16:colId xmlns:a16="http://schemas.microsoft.com/office/drawing/2014/main" val="202672579"/>
                    </a:ext>
                  </a:extLst>
                </a:gridCol>
                <a:gridCol w="2007823">
                  <a:extLst>
                    <a:ext uri="{9D8B030D-6E8A-4147-A177-3AD203B41FA5}">
                      <a16:colId xmlns:a16="http://schemas.microsoft.com/office/drawing/2014/main" val="2131527395"/>
                    </a:ext>
                  </a:extLst>
                </a:gridCol>
                <a:gridCol w="1306103">
                  <a:extLst>
                    <a:ext uri="{9D8B030D-6E8A-4147-A177-3AD203B41FA5}">
                      <a16:colId xmlns:a16="http://schemas.microsoft.com/office/drawing/2014/main" val="350314093"/>
                    </a:ext>
                  </a:extLst>
                </a:gridCol>
                <a:gridCol w="1499408">
                  <a:extLst>
                    <a:ext uri="{9D8B030D-6E8A-4147-A177-3AD203B41FA5}">
                      <a16:colId xmlns:a16="http://schemas.microsoft.com/office/drawing/2014/main" val="187334172"/>
                    </a:ext>
                  </a:extLst>
                </a:gridCol>
                <a:gridCol w="753478">
                  <a:extLst>
                    <a:ext uri="{9D8B030D-6E8A-4147-A177-3AD203B41FA5}">
                      <a16:colId xmlns:a16="http://schemas.microsoft.com/office/drawing/2014/main" val="2844758899"/>
                    </a:ext>
                  </a:extLst>
                </a:gridCol>
              </a:tblGrid>
              <a:tr h="418237">
                <a:tc>
                  <a:txBody>
                    <a:bodyPr/>
                    <a:lstStyle/>
                    <a:p>
                      <a:pPr algn="just">
                        <a:lnSpc>
                          <a:spcPct val="150000"/>
                        </a:lnSpc>
                      </a:pPr>
                      <a:r>
                        <a:rPr lang="it-IT" sz="1500" kern="100" dirty="0">
                          <a:effectLst/>
                        </a:rPr>
                        <a:t> </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just">
                        <a:lnSpc>
                          <a:spcPct val="150000"/>
                        </a:lnSpc>
                      </a:pPr>
                      <a:r>
                        <a:rPr lang="it-IT" sz="1500" kern="100">
                          <a:effectLst/>
                        </a:rPr>
                        <a:t> </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Tempo pieno</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Tempo parziale</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Totale</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4148500686"/>
                  </a:ext>
                </a:extLst>
              </a:tr>
              <a:tr h="418237">
                <a:tc rowSpan="4">
                  <a:txBody>
                    <a:bodyPr/>
                    <a:lstStyle/>
                    <a:p>
                      <a:pPr algn="just">
                        <a:lnSpc>
                          <a:spcPct val="150000"/>
                        </a:lnSpc>
                      </a:pPr>
                      <a:r>
                        <a:rPr lang="it-IT" sz="1500" kern="100" dirty="0">
                          <a:effectLst/>
                        </a:rPr>
                        <a:t>Lavoratori nel settore privato dell'assistenza</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just">
                        <a:lnSpc>
                          <a:spcPct val="150000"/>
                        </a:lnSpc>
                      </a:pPr>
                      <a:r>
                        <a:rPr lang="it-IT" sz="1500" kern="100">
                          <a:effectLst/>
                        </a:rPr>
                        <a:t> Tempo determinato</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5.6</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20.7</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26.2</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229153780"/>
                  </a:ext>
                </a:extLst>
              </a:tr>
              <a:tr h="418237">
                <a:tc vMerge="1">
                  <a:txBody>
                    <a:bodyPr/>
                    <a:lstStyle/>
                    <a:p>
                      <a:endParaRPr lang="en-GB"/>
                    </a:p>
                  </a:txBody>
                  <a:tcPr/>
                </a:tc>
                <a:tc>
                  <a:txBody>
                    <a:bodyPr/>
                    <a:lstStyle/>
                    <a:p>
                      <a:pPr algn="just">
                        <a:lnSpc>
                          <a:spcPct val="150000"/>
                        </a:lnSpc>
                      </a:pPr>
                      <a:r>
                        <a:rPr lang="it-IT" sz="1500" kern="100" dirty="0">
                          <a:effectLst/>
                        </a:rPr>
                        <a:t> Tempo indeterminato</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dirty="0">
                          <a:effectLst/>
                        </a:rPr>
                        <a:t>29.5</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43.4</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72.9</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372063546"/>
                  </a:ext>
                </a:extLst>
              </a:tr>
              <a:tr h="418237">
                <a:tc vMerge="1">
                  <a:txBody>
                    <a:bodyPr/>
                    <a:lstStyle/>
                    <a:p>
                      <a:endParaRPr lang="en-GB"/>
                    </a:p>
                  </a:txBody>
                  <a:tcPr/>
                </a:tc>
                <a:tc>
                  <a:txBody>
                    <a:bodyPr/>
                    <a:lstStyle/>
                    <a:p>
                      <a:pPr algn="just">
                        <a:lnSpc>
                          <a:spcPct val="150000"/>
                        </a:lnSpc>
                      </a:pPr>
                      <a:r>
                        <a:rPr lang="it-IT" sz="1500" kern="100" dirty="0">
                          <a:effectLst/>
                        </a:rPr>
                        <a:t> Stagionale</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0.1</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0.8</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0.9</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2135453371"/>
                  </a:ext>
                </a:extLst>
              </a:tr>
              <a:tr h="418237">
                <a:tc vMerge="1">
                  <a:txBody>
                    <a:bodyPr/>
                    <a:lstStyle/>
                    <a:p>
                      <a:endParaRPr lang="en-GB"/>
                    </a:p>
                  </a:txBody>
                  <a:tcPr/>
                </a:tc>
                <a:tc>
                  <a:txBody>
                    <a:bodyPr/>
                    <a:lstStyle/>
                    <a:p>
                      <a:pPr algn="just">
                        <a:lnSpc>
                          <a:spcPct val="150000"/>
                        </a:lnSpc>
                      </a:pPr>
                      <a:r>
                        <a:rPr lang="it-IT" sz="1500" kern="100" dirty="0">
                          <a:effectLst/>
                        </a:rPr>
                        <a:t> Totale</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35.2</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b="1" kern="100" dirty="0">
                          <a:effectLst/>
                        </a:rPr>
                        <a:t>64.8</a:t>
                      </a:r>
                      <a:endParaRPr lang="it-IT" sz="1500" b="1"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100.0</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3910063237"/>
                  </a:ext>
                </a:extLst>
              </a:tr>
              <a:tr h="418237">
                <a:tc rowSpan="4">
                  <a:txBody>
                    <a:bodyPr/>
                    <a:lstStyle/>
                    <a:p>
                      <a:pPr algn="just">
                        <a:lnSpc>
                          <a:spcPct val="150000"/>
                        </a:lnSpc>
                      </a:pPr>
                      <a:r>
                        <a:rPr lang="it-IT" sz="1500" kern="100">
                          <a:effectLst/>
                        </a:rPr>
                        <a:t>Totale dei lavoratori dipendenti nel settore privato</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just">
                        <a:lnSpc>
                          <a:spcPct val="150000"/>
                        </a:lnSpc>
                      </a:pPr>
                      <a:r>
                        <a:rPr lang="it-IT" sz="1500" kern="100" dirty="0">
                          <a:effectLst/>
                        </a:rPr>
                        <a:t> Tempo determinato</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12.8</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10.3</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23.1</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2357602428"/>
                  </a:ext>
                </a:extLst>
              </a:tr>
              <a:tr h="418237">
                <a:tc vMerge="1">
                  <a:txBody>
                    <a:bodyPr/>
                    <a:lstStyle/>
                    <a:p>
                      <a:endParaRPr lang="en-GB"/>
                    </a:p>
                  </a:txBody>
                  <a:tcPr/>
                </a:tc>
                <a:tc>
                  <a:txBody>
                    <a:bodyPr/>
                    <a:lstStyle/>
                    <a:p>
                      <a:pPr algn="just">
                        <a:lnSpc>
                          <a:spcPct val="150000"/>
                        </a:lnSpc>
                      </a:pPr>
                      <a:r>
                        <a:rPr lang="it-IT" sz="1500" kern="100" dirty="0">
                          <a:effectLst/>
                        </a:rPr>
                        <a:t> Tempo indeterminato</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dirty="0">
                          <a:effectLst/>
                        </a:rPr>
                        <a:t>51.9</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21.1</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73.1</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103688933"/>
                  </a:ext>
                </a:extLst>
              </a:tr>
              <a:tr h="418237">
                <a:tc vMerge="1">
                  <a:txBody>
                    <a:bodyPr/>
                    <a:lstStyle/>
                    <a:p>
                      <a:endParaRPr lang="en-GB"/>
                    </a:p>
                  </a:txBody>
                  <a:tcPr/>
                </a:tc>
                <a:tc>
                  <a:txBody>
                    <a:bodyPr/>
                    <a:lstStyle/>
                    <a:p>
                      <a:pPr algn="just">
                        <a:lnSpc>
                          <a:spcPct val="150000"/>
                        </a:lnSpc>
                      </a:pPr>
                      <a:r>
                        <a:rPr lang="it-IT" sz="1500" kern="100">
                          <a:effectLst/>
                        </a:rPr>
                        <a:t> Stagionale</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dirty="0">
                          <a:effectLst/>
                        </a:rPr>
                        <a:t>2.0</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dirty="0">
                          <a:effectLst/>
                        </a:rPr>
                        <a:t>1.8</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3.8</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640761199"/>
                  </a:ext>
                </a:extLst>
              </a:tr>
              <a:tr h="418237">
                <a:tc vMerge="1">
                  <a:txBody>
                    <a:bodyPr/>
                    <a:lstStyle/>
                    <a:p>
                      <a:endParaRPr lang="en-GB"/>
                    </a:p>
                  </a:txBody>
                  <a:tcPr/>
                </a:tc>
                <a:tc>
                  <a:txBody>
                    <a:bodyPr/>
                    <a:lstStyle/>
                    <a:p>
                      <a:pPr algn="just">
                        <a:lnSpc>
                          <a:spcPct val="150000"/>
                        </a:lnSpc>
                      </a:pPr>
                      <a:r>
                        <a:rPr lang="it-IT" sz="1500" kern="100">
                          <a:effectLst/>
                        </a:rPr>
                        <a:t> Totale</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a:effectLst/>
                        </a:rPr>
                        <a:t>66.7</a:t>
                      </a:r>
                      <a:endParaRPr lang="it-IT" sz="1500" kern="10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b="1" kern="100" dirty="0">
                          <a:effectLst/>
                        </a:rPr>
                        <a:t>33.3</a:t>
                      </a:r>
                      <a:endParaRPr lang="it-IT" sz="1500" b="1" kern="100" dirty="0">
                        <a:effectLst/>
                        <a:latin typeface="Times New Roman" panose="02020603050405020304" pitchFamily="18" charset="0"/>
                        <a:ea typeface="Times New Roman" panose="02020603050405020304" pitchFamily="18" charset="0"/>
                      </a:endParaRPr>
                    </a:p>
                  </a:txBody>
                  <a:tcPr marL="57146" marR="57146" marT="0" marB="0" anchor="ctr"/>
                </a:tc>
                <a:tc>
                  <a:txBody>
                    <a:bodyPr/>
                    <a:lstStyle/>
                    <a:p>
                      <a:pPr algn="ctr">
                        <a:lnSpc>
                          <a:spcPct val="150000"/>
                        </a:lnSpc>
                      </a:pPr>
                      <a:r>
                        <a:rPr lang="it-IT" sz="1500" kern="100" dirty="0">
                          <a:effectLst/>
                        </a:rPr>
                        <a:t>100.0</a:t>
                      </a:r>
                      <a:endParaRPr lang="it-IT" sz="1500" kern="100" dirty="0">
                        <a:effectLst/>
                        <a:latin typeface="Times New Roman" panose="02020603050405020304" pitchFamily="18" charset="0"/>
                        <a:ea typeface="Times New Roman" panose="02020603050405020304" pitchFamily="18" charset="0"/>
                      </a:endParaRPr>
                    </a:p>
                  </a:txBody>
                  <a:tcPr marL="57146" marR="57146" marT="0" marB="0" anchor="ctr"/>
                </a:tc>
                <a:extLst>
                  <a:ext uri="{0D108BD9-81ED-4DB2-BD59-A6C34878D82A}">
                    <a16:rowId xmlns:a16="http://schemas.microsoft.com/office/drawing/2014/main" val="1235734876"/>
                  </a:ext>
                </a:extLst>
              </a:tr>
            </a:tbl>
          </a:graphicData>
        </a:graphic>
      </p:graphicFrame>
    </p:spTree>
    <p:extLst>
      <p:ext uri="{BB962C8B-B14F-4D97-AF65-F5344CB8AC3E}">
        <p14:creationId xmlns:p14="http://schemas.microsoft.com/office/powerpoint/2010/main" val="2511457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005E-822F-8B4E-4D9B-189753ABE0E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D985C68-9D00-F61C-9EBF-88F8595D5C98}"/>
              </a:ext>
            </a:extLst>
          </p:cNvPr>
          <p:cNvSpPr>
            <a:spLocks noGrp="1"/>
          </p:cNvSpPr>
          <p:nvPr>
            <p:ph type="title"/>
          </p:nvPr>
        </p:nvSpPr>
        <p:spPr/>
        <p:txBody>
          <a:bodyPr>
            <a:normAutofit/>
          </a:bodyPr>
          <a:lstStyle/>
          <a:p>
            <a:r>
              <a:rPr lang="it-IT" sz="2600" i="1" kern="0" dirty="0">
                <a:solidFill>
                  <a:srgbClr val="000000"/>
                </a:solidFill>
                <a:effectLst/>
                <a:latin typeface="Times New Roman" panose="02020603050405020304" pitchFamily="18" charset="0"/>
                <a:ea typeface="Times New Roman" panose="02020603050405020304" pitchFamily="18" charset="0"/>
              </a:rPr>
              <a:t>Distribuzione delle assistenti familiari per classe di orario medio settimanale (valori percentuali sul totale degli occupati nel settore)</a:t>
            </a:r>
            <a:r>
              <a:rPr lang="it-IT" sz="2600" dirty="0">
                <a:effectLst/>
              </a:rPr>
              <a:t> </a:t>
            </a:r>
            <a:endParaRPr lang="en-GB" sz="2600" dirty="0"/>
          </a:p>
        </p:txBody>
      </p:sp>
      <p:graphicFrame>
        <p:nvGraphicFramePr>
          <p:cNvPr id="4" name="Tabella 3">
            <a:extLst>
              <a:ext uri="{FF2B5EF4-FFF2-40B4-BE49-F238E27FC236}">
                <a16:creationId xmlns:a16="http://schemas.microsoft.com/office/drawing/2014/main" id="{DCB324B9-B57E-6821-436C-E865F955CAC8}"/>
              </a:ext>
            </a:extLst>
          </p:cNvPr>
          <p:cNvGraphicFramePr>
            <a:graphicFrameLocks noGrp="1"/>
          </p:cNvGraphicFramePr>
          <p:nvPr>
            <p:extLst>
              <p:ext uri="{D42A27DB-BD31-4B8C-83A1-F6EECF244321}">
                <p14:modId xmlns:p14="http://schemas.microsoft.com/office/powerpoint/2010/main" val="2253858656"/>
              </p:ext>
            </p:extLst>
          </p:nvPr>
        </p:nvGraphicFramePr>
        <p:xfrm>
          <a:off x="838200" y="1819921"/>
          <a:ext cx="10515600" cy="3861786"/>
        </p:xfrm>
        <a:graphic>
          <a:graphicData uri="http://schemas.openxmlformats.org/drawingml/2006/table">
            <a:tbl>
              <a:tblPr firstRow="1" firstCol="1" bandRow="1">
                <a:tableStyleId>{5C22544A-7EE6-4342-B048-85BDC9FD1C3A}</a:tableStyleId>
              </a:tblPr>
              <a:tblGrid>
                <a:gridCol w="5257800">
                  <a:extLst>
                    <a:ext uri="{9D8B030D-6E8A-4147-A177-3AD203B41FA5}">
                      <a16:colId xmlns:a16="http://schemas.microsoft.com/office/drawing/2014/main" val="923058502"/>
                    </a:ext>
                  </a:extLst>
                </a:gridCol>
                <a:gridCol w="5257800">
                  <a:extLst>
                    <a:ext uri="{9D8B030D-6E8A-4147-A177-3AD203B41FA5}">
                      <a16:colId xmlns:a16="http://schemas.microsoft.com/office/drawing/2014/main" val="3243450294"/>
                    </a:ext>
                  </a:extLst>
                </a:gridCol>
              </a:tblGrid>
              <a:tr h="643631">
                <a:tc>
                  <a:txBody>
                    <a:bodyPr/>
                    <a:lstStyle/>
                    <a:p>
                      <a:pPr algn="just">
                        <a:lnSpc>
                          <a:spcPct val="150000"/>
                        </a:lnSpc>
                      </a:pPr>
                      <a:r>
                        <a:rPr lang="it-IT" sz="2000" kern="100" dirty="0">
                          <a:effectLst/>
                        </a:rPr>
                        <a:t>Meno di 20 ore</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000" kern="100" dirty="0">
                          <a:effectLst/>
                        </a:rPr>
                        <a:t>18.0</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920010896"/>
                  </a:ext>
                </a:extLst>
              </a:tr>
              <a:tr h="643631">
                <a:tc>
                  <a:txBody>
                    <a:bodyPr/>
                    <a:lstStyle/>
                    <a:p>
                      <a:pPr algn="just">
                        <a:lnSpc>
                          <a:spcPct val="150000"/>
                        </a:lnSpc>
                      </a:pPr>
                      <a:r>
                        <a:rPr lang="it-IT" sz="2000" kern="100" dirty="0">
                          <a:effectLst/>
                        </a:rPr>
                        <a:t>20-29 ore</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000" kern="100" dirty="0">
                          <a:effectLst/>
                        </a:rPr>
                        <a:t>23.7</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981726700"/>
                  </a:ext>
                </a:extLst>
              </a:tr>
              <a:tr h="643631">
                <a:tc>
                  <a:txBody>
                    <a:bodyPr/>
                    <a:lstStyle/>
                    <a:p>
                      <a:pPr algn="just">
                        <a:lnSpc>
                          <a:spcPct val="150000"/>
                        </a:lnSpc>
                      </a:pPr>
                      <a:r>
                        <a:rPr lang="it-IT" sz="2000" kern="100" dirty="0">
                          <a:effectLst/>
                        </a:rPr>
                        <a:t>30-39 ore</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000" kern="100" dirty="0">
                          <a:effectLst/>
                        </a:rPr>
                        <a:t>13.7</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07685395"/>
                  </a:ext>
                </a:extLst>
              </a:tr>
              <a:tr h="643631">
                <a:tc>
                  <a:txBody>
                    <a:bodyPr/>
                    <a:lstStyle/>
                    <a:p>
                      <a:pPr algn="just">
                        <a:lnSpc>
                          <a:spcPct val="150000"/>
                        </a:lnSpc>
                      </a:pPr>
                      <a:r>
                        <a:rPr lang="it-IT" sz="2000" kern="100" dirty="0">
                          <a:effectLst/>
                        </a:rPr>
                        <a:t>40-49 ore</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000" kern="100" dirty="0">
                          <a:effectLst/>
                        </a:rPr>
                        <a:t>12.3</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2947653246"/>
                  </a:ext>
                </a:extLst>
              </a:tr>
              <a:tr h="643631">
                <a:tc>
                  <a:txBody>
                    <a:bodyPr/>
                    <a:lstStyle/>
                    <a:p>
                      <a:pPr algn="just">
                        <a:lnSpc>
                          <a:spcPct val="150000"/>
                        </a:lnSpc>
                      </a:pPr>
                      <a:r>
                        <a:rPr lang="it-IT" sz="2000" kern="100">
                          <a:effectLst/>
                        </a:rPr>
                        <a:t>Almeno 50 ore</a:t>
                      </a:r>
                      <a:endParaRPr lang="it-IT" sz="20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000" b="1" kern="100" dirty="0">
                          <a:effectLst/>
                        </a:rPr>
                        <a:t>32.3</a:t>
                      </a:r>
                      <a:endParaRPr lang="it-IT" sz="2000" b="1"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4031340283"/>
                  </a:ext>
                </a:extLst>
              </a:tr>
              <a:tr h="643631">
                <a:tc>
                  <a:txBody>
                    <a:bodyPr/>
                    <a:lstStyle/>
                    <a:p>
                      <a:pPr algn="just">
                        <a:lnSpc>
                          <a:spcPct val="150000"/>
                        </a:lnSpc>
                      </a:pPr>
                      <a:r>
                        <a:rPr lang="it-IT" sz="2000" kern="100">
                          <a:effectLst/>
                        </a:rPr>
                        <a:t>Totale</a:t>
                      </a:r>
                      <a:endParaRPr lang="it-IT" sz="20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2000" kern="100" dirty="0">
                          <a:effectLst/>
                        </a:rPr>
                        <a:t>100.0</a:t>
                      </a:r>
                      <a:endParaRPr lang="it-IT" sz="20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800101528"/>
                  </a:ext>
                </a:extLst>
              </a:tr>
            </a:tbl>
          </a:graphicData>
        </a:graphic>
      </p:graphicFrame>
    </p:spTree>
    <p:extLst>
      <p:ext uri="{BB962C8B-B14F-4D97-AF65-F5344CB8AC3E}">
        <p14:creationId xmlns:p14="http://schemas.microsoft.com/office/powerpoint/2010/main" val="1574870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61BE8F-6D01-E9EB-B5EE-7E25F04BC072}"/>
              </a:ext>
            </a:extLst>
          </p:cNvPr>
          <p:cNvSpPr>
            <a:spLocks noGrp="1"/>
          </p:cNvSpPr>
          <p:nvPr>
            <p:ph type="title"/>
          </p:nvPr>
        </p:nvSpPr>
        <p:spPr/>
        <p:txBody>
          <a:bodyPr>
            <a:normAutofit/>
          </a:bodyPr>
          <a:lstStyle/>
          <a:p>
            <a:r>
              <a:rPr lang="it-IT" dirty="0"/>
              <a:t>Retribuzione media annuale dei lavoratori nel campo della cura agli anziani</a:t>
            </a:r>
            <a:endParaRPr lang="en-GB" dirty="0"/>
          </a:p>
        </p:txBody>
      </p:sp>
      <p:graphicFrame>
        <p:nvGraphicFramePr>
          <p:cNvPr id="4" name="Tabella 3">
            <a:extLst>
              <a:ext uri="{FF2B5EF4-FFF2-40B4-BE49-F238E27FC236}">
                <a16:creationId xmlns:a16="http://schemas.microsoft.com/office/drawing/2014/main" id="{AB447AEC-A614-707F-ED28-5AE157F40627}"/>
              </a:ext>
            </a:extLst>
          </p:cNvPr>
          <p:cNvGraphicFramePr>
            <a:graphicFrameLocks noGrp="1"/>
          </p:cNvGraphicFramePr>
          <p:nvPr>
            <p:extLst>
              <p:ext uri="{D42A27DB-BD31-4B8C-83A1-F6EECF244321}">
                <p14:modId xmlns:p14="http://schemas.microsoft.com/office/powerpoint/2010/main" val="3251338783"/>
              </p:ext>
            </p:extLst>
          </p:nvPr>
        </p:nvGraphicFramePr>
        <p:xfrm>
          <a:off x="838200" y="1624614"/>
          <a:ext cx="10515600" cy="4754292"/>
        </p:xfrm>
        <a:graphic>
          <a:graphicData uri="http://schemas.openxmlformats.org/drawingml/2006/table">
            <a:tbl>
              <a:tblPr firstRow="1" firstCol="1" bandRow="1">
                <a:tableStyleId>{5C22544A-7EE6-4342-B048-85BDC9FD1C3A}</a:tableStyleId>
              </a:tblPr>
              <a:tblGrid>
                <a:gridCol w="4948641">
                  <a:extLst>
                    <a:ext uri="{9D8B030D-6E8A-4147-A177-3AD203B41FA5}">
                      <a16:colId xmlns:a16="http://schemas.microsoft.com/office/drawing/2014/main" val="1878956098"/>
                    </a:ext>
                  </a:extLst>
                </a:gridCol>
                <a:gridCol w="1854952">
                  <a:extLst>
                    <a:ext uri="{9D8B030D-6E8A-4147-A177-3AD203B41FA5}">
                      <a16:colId xmlns:a16="http://schemas.microsoft.com/office/drawing/2014/main" val="3677499045"/>
                    </a:ext>
                  </a:extLst>
                </a:gridCol>
                <a:gridCol w="1854952">
                  <a:extLst>
                    <a:ext uri="{9D8B030D-6E8A-4147-A177-3AD203B41FA5}">
                      <a16:colId xmlns:a16="http://schemas.microsoft.com/office/drawing/2014/main" val="3736078816"/>
                    </a:ext>
                  </a:extLst>
                </a:gridCol>
                <a:gridCol w="1857055">
                  <a:extLst>
                    <a:ext uri="{9D8B030D-6E8A-4147-A177-3AD203B41FA5}">
                      <a16:colId xmlns:a16="http://schemas.microsoft.com/office/drawing/2014/main" val="1837599818"/>
                    </a:ext>
                  </a:extLst>
                </a:gridCol>
              </a:tblGrid>
              <a:tr h="1118115">
                <a:tc>
                  <a:txBody>
                    <a:bodyPr/>
                    <a:lstStyle/>
                    <a:p>
                      <a:pPr algn="just">
                        <a:lnSpc>
                          <a:spcPct val="150000"/>
                        </a:lnSpc>
                      </a:pPr>
                      <a:r>
                        <a:rPr lang="it-IT" sz="1800" kern="100">
                          <a:effectLst/>
                        </a:rPr>
                        <a:t>Retribuzioni dei lavoratori occupati:</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Valori assoluti</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In % su servizi privati di assistenza sanitaria</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In % su intero settore lavoro dipendente privato</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66417329"/>
                  </a:ext>
                </a:extLst>
              </a:tr>
              <a:tr h="529203">
                <a:tc>
                  <a:txBody>
                    <a:bodyPr/>
                    <a:lstStyle/>
                    <a:p>
                      <a:pPr algn="just">
                        <a:lnSpc>
                          <a:spcPct val="150000"/>
                        </a:lnSpc>
                      </a:pPr>
                      <a:r>
                        <a:rPr lang="it-IT" sz="1800" kern="100">
                          <a:effectLst/>
                        </a:rPr>
                        <a:t>Servizi privati di assistenza residenziale per anziani</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dirty="0">
                          <a:effectLst/>
                        </a:rPr>
                        <a:t>15,575</a:t>
                      </a:r>
                      <a:endParaRPr lang="it-IT" sz="18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solidFill>
                            <a:srgbClr val="FF0000"/>
                          </a:solidFill>
                          <a:effectLst/>
                        </a:rPr>
                        <a:t>70%</a:t>
                      </a:r>
                      <a:endParaRPr lang="it-IT" sz="1800" b="1" kern="100" dirty="0">
                        <a:solidFill>
                          <a:srgbClr val="FF0000"/>
                        </a:solidFill>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effectLst/>
                        </a:rPr>
                        <a:t>66%</a:t>
                      </a:r>
                      <a:endParaRPr lang="it-IT" sz="1800" b="1"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424220968"/>
                  </a:ext>
                </a:extLst>
              </a:tr>
              <a:tr h="529203">
                <a:tc>
                  <a:txBody>
                    <a:bodyPr/>
                    <a:lstStyle/>
                    <a:p>
                      <a:pPr algn="just">
                        <a:lnSpc>
                          <a:spcPct val="150000"/>
                        </a:lnSpc>
                      </a:pPr>
                      <a:r>
                        <a:rPr lang="it-IT" sz="1800" kern="100">
                          <a:effectLst/>
                        </a:rPr>
                        <a:t>Assistenza non residenziale per anziani</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14,993</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solidFill>
                            <a:srgbClr val="FF0000"/>
                          </a:solidFill>
                          <a:effectLst/>
                        </a:rPr>
                        <a:t>68%</a:t>
                      </a:r>
                      <a:endParaRPr lang="it-IT" sz="1800" b="1" kern="100" dirty="0">
                        <a:solidFill>
                          <a:srgbClr val="FF0000"/>
                        </a:solidFill>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effectLst/>
                        </a:rPr>
                        <a:t>63%</a:t>
                      </a:r>
                      <a:endParaRPr lang="it-IT" sz="1800" b="1"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654473826"/>
                  </a:ext>
                </a:extLst>
              </a:tr>
              <a:tr h="529203">
                <a:tc>
                  <a:txBody>
                    <a:bodyPr/>
                    <a:lstStyle/>
                    <a:p>
                      <a:pPr algn="just">
                        <a:lnSpc>
                          <a:spcPct val="150000"/>
                        </a:lnSpc>
                      </a:pPr>
                      <a:r>
                        <a:rPr lang="it-IT" sz="1800" kern="100">
                          <a:effectLst/>
                        </a:rPr>
                        <a:t>Assistenti familiari (solo con contratto lavoro regolare)</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8,333</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solidFill>
                            <a:srgbClr val="FF0000"/>
                          </a:solidFill>
                          <a:effectLst/>
                        </a:rPr>
                        <a:t>38%</a:t>
                      </a:r>
                      <a:endParaRPr lang="it-IT" sz="1800" b="1" kern="100" dirty="0">
                        <a:solidFill>
                          <a:srgbClr val="FF0000"/>
                        </a:solidFill>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solidFill>
                            <a:srgbClr val="FF0000"/>
                          </a:solidFill>
                          <a:effectLst/>
                        </a:rPr>
                        <a:t>35%</a:t>
                      </a:r>
                      <a:endParaRPr lang="it-IT" sz="1800" b="1" kern="100" dirty="0">
                        <a:solidFill>
                          <a:srgbClr val="FF0000"/>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004983451"/>
                  </a:ext>
                </a:extLst>
              </a:tr>
              <a:tr h="529203">
                <a:tc>
                  <a:txBody>
                    <a:bodyPr/>
                    <a:lstStyle/>
                    <a:p>
                      <a:pPr algn="just">
                        <a:lnSpc>
                          <a:spcPct val="150000"/>
                        </a:lnSpc>
                      </a:pPr>
                      <a:r>
                        <a:rPr lang="it-IT" sz="1800" kern="100">
                          <a:effectLst/>
                        </a:rPr>
                        <a:t>Servizi privati di assistenza sanitaria</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22,147</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100%</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94%</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280872127"/>
                  </a:ext>
                </a:extLst>
              </a:tr>
              <a:tr h="529203">
                <a:tc>
                  <a:txBody>
                    <a:bodyPr/>
                    <a:lstStyle/>
                    <a:p>
                      <a:pPr algn="just">
                        <a:lnSpc>
                          <a:spcPct val="150000"/>
                        </a:lnSpc>
                      </a:pPr>
                      <a:r>
                        <a:rPr lang="it-IT" sz="1800" kern="100" dirty="0">
                          <a:effectLst/>
                        </a:rPr>
                        <a:t>Totale settore lavoro dipendente nel privato</a:t>
                      </a:r>
                      <a:endParaRPr lang="it-IT" sz="18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23,662</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107%</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dirty="0">
                          <a:effectLst/>
                        </a:rPr>
                        <a:t>100%</a:t>
                      </a:r>
                      <a:endParaRPr lang="it-IT" sz="18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352759651"/>
                  </a:ext>
                </a:extLst>
              </a:tr>
            </a:tbl>
          </a:graphicData>
        </a:graphic>
      </p:graphicFrame>
    </p:spTree>
    <p:extLst>
      <p:ext uri="{BB962C8B-B14F-4D97-AF65-F5344CB8AC3E}">
        <p14:creationId xmlns:p14="http://schemas.microsoft.com/office/powerpoint/2010/main" val="3897166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E44DFE-BC3C-D76E-B65C-2A3732F3DEFA}"/>
              </a:ext>
            </a:extLst>
          </p:cNvPr>
          <p:cNvSpPr>
            <a:spLocks noGrp="1"/>
          </p:cNvSpPr>
          <p:nvPr>
            <p:ph type="title"/>
          </p:nvPr>
        </p:nvSpPr>
        <p:spPr/>
        <p:txBody>
          <a:bodyPr>
            <a:normAutofit/>
          </a:bodyPr>
          <a:lstStyle/>
          <a:p>
            <a:r>
              <a:rPr lang="it-IT" dirty="0"/>
              <a:t>Cambiamenti nelle condizioni di lavoro degli occupati nel settore della cura agli anziani</a:t>
            </a:r>
            <a:endParaRPr lang="en-GB" dirty="0"/>
          </a:p>
        </p:txBody>
      </p:sp>
      <p:graphicFrame>
        <p:nvGraphicFramePr>
          <p:cNvPr id="4" name="Tabella 3">
            <a:extLst>
              <a:ext uri="{FF2B5EF4-FFF2-40B4-BE49-F238E27FC236}">
                <a16:creationId xmlns:a16="http://schemas.microsoft.com/office/drawing/2014/main" id="{239BC1FA-3471-3FCF-66A5-EA916FB6BF08}"/>
              </a:ext>
            </a:extLst>
          </p:cNvPr>
          <p:cNvGraphicFramePr>
            <a:graphicFrameLocks noGrp="1"/>
          </p:cNvGraphicFramePr>
          <p:nvPr>
            <p:extLst>
              <p:ext uri="{D42A27DB-BD31-4B8C-83A1-F6EECF244321}">
                <p14:modId xmlns:p14="http://schemas.microsoft.com/office/powerpoint/2010/main" val="2713861479"/>
              </p:ext>
            </p:extLst>
          </p:nvPr>
        </p:nvGraphicFramePr>
        <p:xfrm>
          <a:off x="838200" y="2130642"/>
          <a:ext cx="10515600" cy="4077142"/>
        </p:xfrm>
        <a:graphic>
          <a:graphicData uri="http://schemas.openxmlformats.org/drawingml/2006/table">
            <a:tbl>
              <a:tblPr firstRow="1" firstCol="1" bandRow="1">
                <a:tableStyleId>{5C22544A-7EE6-4342-B048-85BDC9FD1C3A}</a:tableStyleId>
              </a:tblPr>
              <a:tblGrid>
                <a:gridCol w="4639483">
                  <a:extLst>
                    <a:ext uri="{9D8B030D-6E8A-4147-A177-3AD203B41FA5}">
                      <a16:colId xmlns:a16="http://schemas.microsoft.com/office/drawing/2014/main" val="2062584173"/>
                    </a:ext>
                  </a:extLst>
                </a:gridCol>
                <a:gridCol w="927476">
                  <a:extLst>
                    <a:ext uri="{9D8B030D-6E8A-4147-A177-3AD203B41FA5}">
                      <a16:colId xmlns:a16="http://schemas.microsoft.com/office/drawing/2014/main" val="3750187427"/>
                    </a:ext>
                  </a:extLst>
                </a:gridCol>
                <a:gridCol w="929579">
                  <a:extLst>
                    <a:ext uri="{9D8B030D-6E8A-4147-A177-3AD203B41FA5}">
                      <a16:colId xmlns:a16="http://schemas.microsoft.com/office/drawing/2014/main" val="4291111569"/>
                    </a:ext>
                  </a:extLst>
                </a:gridCol>
                <a:gridCol w="929579">
                  <a:extLst>
                    <a:ext uri="{9D8B030D-6E8A-4147-A177-3AD203B41FA5}">
                      <a16:colId xmlns:a16="http://schemas.microsoft.com/office/drawing/2014/main" val="2344531356"/>
                    </a:ext>
                  </a:extLst>
                </a:gridCol>
                <a:gridCol w="929579">
                  <a:extLst>
                    <a:ext uri="{9D8B030D-6E8A-4147-A177-3AD203B41FA5}">
                      <a16:colId xmlns:a16="http://schemas.microsoft.com/office/drawing/2014/main" val="1461053415"/>
                    </a:ext>
                  </a:extLst>
                </a:gridCol>
                <a:gridCol w="2159904">
                  <a:extLst>
                    <a:ext uri="{9D8B030D-6E8A-4147-A177-3AD203B41FA5}">
                      <a16:colId xmlns:a16="http://schemas.microsoft.com/office/drawing/2014/main" val="3799933292"/>
                    </a:ext>
                  </a:extLst>
                </a:gridCol>
              </a:tblGrid>
              <a:tr h="1291822">
                <a:tc>
                  <a:txBody>
                    <a:bodyPr/>
                    <a:lstStyle/>
                    <a:p>
                      <a:pPr>
                        <a:lnSpc>
                          <a:spcPct val="150000"/>
                        </a:lnSpc>
                      </a:pPr>
                      <a:r>
                        <a:rPr lang="it-IT" sz="1800" kern="100">
                          <a:effectLst/>
                        </a:rPr>
                        <a:t> </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gridSpan="2">
                  <a:txBody>
                    <a:bodyPr/>
                    <a:lstStyle/>
                    <a:p>
                      <a:pPr algn="ctr">
                        <a:lnSpc>
                          <a:spcPct val="150000"/>
                        </a:lnSpc>
                      </a:pPr>
                      <a:r>
                        <a:rPr lang="it-IT" sz="1800" kern="100">
                          <a:effectLst/>
                        </a:rPr>
                        <a:t>Incidenza % </a:t>
                      </a:r>
                    </a:p>
                    <a:p>
                      <a:pPr algn="ctr">
                        <a:lnSpc>
                          <a:spcPct val="150000"/>
                        </a:lnSpc>
                      </a:pPr>
                      <a:r>
                        <a:rPr lang="it-IT" sz="1800" kern="100">
                          <a:effectLst/>
                        </a:rPr>
                        <a:t>lavoratori part-time</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hMerge="1">
                  <a:txBody>
                    <a:bodyPr/>
                    <a:lstStyle/>
                    <a:p>
                      <a:endParaRPr lang="en-GB"/>
                    </a:p>
                  </a:txBody>
                  <a:tcPr/>
                </a:tc>
                <a:tc gridSpan="2">
                  <a:txBody>
                    <a:bodyPr/>
                    <a:lstStyle/>
                    <a:p>
                      <a:pPr algn="ctr">
                        <a:lnSpc>
                          <a:spcPct val="150000"/>
                        </a:lnSpc>
                      </a:pPr>
                      <a:r>
                        <a:rPr lang="it-IT" sz="1800" kern="100">
                          <a:effectLst/>
                        </a:rPr>
                        <a:t>Salari in % con quelli dell’intera economia</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hMerge="1">
                  <a:txBody>
                    <a:bodyPr/>
                    <a:lstStyle/>
                    <a:p>
                      <a:endParaRPr lang="en-GB"/>
                    </a:p>
                  </a:txBody>
                  <a:tcPr/>
                </a:tc>
                <a:tc>
                  <a:txBody>
                    <a:bodyPr/>
                    <a:lstStyle/>
                    <a:p>
                      <a:pPr algn="ctr">
                        <a:lnSpc>
                          <a:spcPct val="150000"/>
                        </a:lnSpc>
                      </a:pPr>
                      <a:r>
                        <a:rPr lang="it-IT" sz="1800" kern="100" dirty="0">
                          <a:effectLst/>
                        </a:rPr>
                        <a:t>Variazione % nel tempo del salario reale medio annuo</a:t>
                      </a:r>
                      <a:endParaRPr lang="it-IT" sz="18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485755496"/>
                  </a:ext>
                </a:extLst>
              </a:tr>
              <a:tr h="611419">
                <a:tc>
                  <a:txBody>
                    <a:bodyPr/>
                    <a:lstStyle/>
                    <a:p>
                      <a:endParaRPr lang="it-IT" sz="1800" kern="100">
                        <a:effectLst/>
                        <a:latin typeface="Aptos" panose="020B0004020202020204" pitchFamily="34" charset="0"/>
                      </a:endParaRPr>
                    </a:p>
                  </a:txBody>
                  <a:tcPr marL="44450" marR="44450" marT="0" marB="0" anchor="ctr"/>
                </a:tc>
                <a:tc>
                  <a:txBody>
                    <a:bodyPr/>
                    <a:lstStyle/>
                    <a:p>
                      <a:pPr algn="ctr">
                        <a:lnSpc>
                          <a:spcPct val="150000"/>
                        </a:lnSpc>
                      </a:pPr>
                      <a:r>
                        <a:rPr lang="it-IT" sz="1800" kern="100">
                          <a:effectLst/>
                        </a:rPr>
                        <a:t>2014</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2023</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2014</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2023</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2014-2023**</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289785114"/>
                  </a:ext>
                </a:extLst>
              </a:tr>
              <a:tr h="611419">
                <a:tc>
                  <a:txBody>
                    <a:bodyPr/>
                    <a:lstStyle/>
                    <a:p>
                      <a:pPr>
                        <a:lnSpc>
                          <a:spcPct val="150000"/>
                        </a:lnSpc>
                      </a:pPr>
                      <a:r>
                        <a:rPr lang="it-IT" sz="1800" kern="100" dirty="0">
                          <a:effectLst/>
                        </a:rPr>
                        <a:t>Assistenti familiari (regolari)</a:t>
                      </a:r>
                      <a:endParaRPr lang="it-IT" sz="1800"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17.2</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18.0</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37%</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35%</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-2.3%</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1319440644"/>
                  </a:ext>
                </a:extLst>
              </a:tr>
              <a:tr h="611419">
                <a:tc>
                  <a:txBody>
                    <a:bodyPr/>
                    <a:lstStyle/>
                    <a:p>
                      <a:pPr>
                        <a:lnSpc>
                          <a:spcPct val="150000"/>
                        </a:lnSpc>
                      </a:pPr>
                      <a:r>
                        <a:rPr lang="it-IT" sz="1800" kern="100">
                          <a:effectLst/>
                        </a:rPr>
                        <a:t>Lavoratori dipendenti privati nel settore della cura professionale</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effectLst/>
                        </a:rPr>
                        <a:t>55.1</a:t>
                      </a:r>
                      <a:endParaRPr lang="it-IT" sz="1800" b="1"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effectLst/>
                        </a:rPr>
                        <a:t>65.2</a:t>
                      </a:r>
                      <a:endParaRPr lang="it-IT" sz="1800" b="1"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effectLst/>
                        </a:rPr>
                        <a:t>70%</a:t>
                      </a:r>
                      <a:endParaRPr lang="it-IT" sz="1800" b="1"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effectLst/>
                        </a:rPr>
                        <a:t>65%</a:t>
                      </a:r>
                      <a:endParaRPr lang="it-IT" sz="1800" b="1" kern="1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b="1" kern="100" dirty="0">
                          <a:effectLst/>
                        </a:rPr>
                        <a:t>-10.5%</a:t>
                      </a:r>
                      <a:endParaRPr lang="it-IT" sz="1800" b="1"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9200532"/>
                  </a:ext>
                </a:extLst>
              </a:tr>
              <a:tr h="611419">
                <a:tc>
                  <a:txBody>
                    <a:bodyPr/>
                    <a:lstStyle/>
                    <a:p>
                      <a:pPr>
                        <a:lnSpc>
                          <a:spcPct val="150000"/>
                        </a:lnSpc>
                      </a:pPr>
                      <a:r>
                        <a:rPr lang="it-IT" sz="1800" kern="100">
                          <a:effectLst/>
                        </a:rPr>
                        <a:t>Lavoratori dipendenti privati nell'intera economia</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30.3</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33.3</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100.0</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a:effectLst/>
                        </a:rPr>
                        <a:t>100.0</a:t>
                      </a:r>
                      <a:endParaRPr lang="it-IT" sz="1800" kern="1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pPr>
                      <a:r>
                        <a:rPr lang="it-IT" sz="1800" kern="100" dirty="0">
                          <a:effectLst/>
                        </a:rPr>
                        <a:t>-5.1%</a:t>
                      </a:r>
                      <a:endParaRPr lang="it-IT" sz="1800" kern="1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a16="http://schemas.microsoft.com/office/drawing/2014/main" val="340906526"/>
                  </a:ext>
                </a:extLst>
              </a:tr>
            </a:tbl>
          </a:graphicData>
        </a:graphic>
      </p:graphicFrame>
    </p:spTree>
    <p:extLst>
      <p:ext uri="{BB962C8B-B14F-4D97-AF65-F5344CB8AC3E}">
        <p14:creationId xmlns:p14="http://schemas.microsoft.com/office/powerpoint/2010/main" val="1860860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FC3F4-6FD0-92D4-22B0-80B6D235A95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980E6E7-17FE-B8D2-BB28-5EC1B0E26190}"/>
              </a:ext>
            </a:extLst>
          </p:cNvPr>
          <p:cNvSpPr>
            <a:spLocks noGrp="1"/>
          </p:cNvSpPr>
          <p:nvPr>
            <p:ph type="title"/>
          </p:nvPr>
        </p:nvSpPr>
        <p:spPr>
          <a:xfrm>
            <a:off x="245327" y="261433"/>
            <a:ext cx="11474605" cy="839207"/>
          </a:xfrm>
        </p:spPr>
        <p:txBody>
          <a:bodyPr/>
          <a:lstStyle/>
          <a:p>
            <a:pPr algn="ctr"/>
            <a:r>
              <a:rPr lang="it-IT" dirty="0"/>
              <a:t>Uno sguardo qualitativo alle condizioni di lavoro </a:t>
            </a:r>
          </a:p>
        </p:txBody>
      </p:sp>
      <p:sp>
        <p:nvSpPr>
          <p:cNvPr id="3" name="Segnaposto contenuto 2">
            <a:extLst>
              <a:ext uri="{FF2B5EF4-FFF2-40B4-BE49-F238E27FC236}">
                <a16:creationId xmlns:a16="http://schemas.microsoft.com/office/drawing/2014/main" id="{784C64CB-CA65-CCEF-640D-B214927F4218}"/>
              </a:ext>
            </a:extLst>
          </p:cNvPr>
          <p:cNvSpPr>
            <a:spLocks noGrp="1"/>
          </p:cNvSpPr>
          <p:nvPr>
            <p:ph idx="1"/>
          </p:nvPr>
        </p:nvSpPr>
        <p:spPr>
          <a:xfrm>
            <a:off x="490654" y="1282390"/>
            <a:ext cx="11229278" cy="5314177"/>
          </a:xfrm>
        </p:spPr>
        <p:txBody>
          <a:bodyPr>
            <a:normAutofit/>
          </a:bodyPr>
          <a:lstStyle/>
          <a:p>
            <a:pPr algn="just"/>
            <a:r>
              <a:rPr lang="it-IT" sz="2000" b="1" kern="100" dirty="0">
                <a:effectLst/>
                <a:ea typeface="Calibri" panose="020F0502020204030204" pitchFamily="34" charset="0"/>
                <a:cs typeface="Times New Roman" panose="02020603050405020304" pitchFamily="18" charset="0"/>
              </a:rPr>
              <a:t>Prospettiva qualitativa </a:t>
            </a:r>
            <a:r>
              <a:rPr lang="it-IT" sz="2000" kern="100" dirty="0">
                <a:effectLst/>
                <a:ea typeface="Calibri" panose="020F0502020204030204" pitchFamily="34" charset="0"/>
                <a:cs typeface="Times New Roman" panose="02020603050405020304" pitchFamily="18" charset="0"/>
              </a:rPr>
              <a:t>integra il quadro sulle condizioni di lavoro offerto dai dati quantitativi, considerando </a:t>
            </a:r>
            <a:r>
              <a:rPr lang="it-IT" sz="2000" b="1" kern="100" dirty="0">
                <a:effectLst/>
                <a:ea typeface="Calibri" panose="020F0502020204030204" pitchFamily="34" charset="0"/>
                <a:cs typeface="Times New Roman" panose="02020603050405020304" pitchFamily="18" charset="0"/>
              </a:rPr>
              <a:t>congiuntamente settore pubblico e privato</a:t>
            </a:r>
            <a:r>
              <a:rPr lang="it-IT" sz="2000" kern="100" dirty="0">
                <a:effectLst/>
                <a:ea typeface="Calibri" panose="020F0502020204030204" pitchFamily="34" charset="0"/>
                <a:cs typeface="Times New Roman" panose="02020603050405020304" pitchFamily="18" charset="0"/>
              </a:rPr>
              <a:t>.</a:t>
            </a:r>
          </a:p>
          <a:p>
            <a:pPr lvl="1" algn="just">
              <a:buFont typeface="Wingdings" panose="05000000000000000000" pitchFamily="2" charset="2"/>
              <a:buChar char="Ø"/>
            </a:pPr>
            <a:r>
              <a:rPr lang="it-IT" sz="1800" dirty="0"/>
              <a:t>Dinamiche principali emerse nell’ultimo decennio → considerare sia la fase antecedente sia quella successiva alla crisi pandemica</a:t>
            </a:r>
          </a:p>
          <a:p>
            <a:pPr algn="just"/>
            <a:r>
              <a:rPr lang="it-IT" sz="2000" dirty="0">
                <a:solidFill>
                  <a:srgbClr val="FF0000"/>
                </a:solidFill>
              </a:rPr>
              <a:t>Due criticità principali:</a:t>
            </a:r>
          </a:p>
          <a:p>
            <a:pPr marL="992188" lvl="1" indent="-266700" algn="just">
              <a:buAutoNum type="arabicPeriod"/>
            </a:pPr>
            <a:r>
              <a:rPr lang="it-IT" sz="1800" dirty="0">
                <a:solidFill>
                  <a:srgbClr val="FF0000"/>
                </a:solidFill>
              </a:rPr>
              <a:t>Il divario strutturale nelle condizioni di lavoro tra settore pubblico e privato</a:t>
            </a:r>
          </a:p>
          <a:p>
            <a:pPr marL="992188" lvl="1" indent="-266700" algn="just">
              <a:buAutoNum type="arabicPeriod"/>
            </a:pPr>
            <a:r>
              <a:rPr lang="it-IT" sz="1800" dirty="0">
                <a:solidFill>
                  <a:srgbClr val="FF0000"/>
                </a:solidFill>
              </a:rPr>
              <a:t>La crescente carenza di manodopera (‘</a:t>
            </a:r>
            <a:r>
              <a:rPr lang="it-IT" sz="1800" i="1" dirty="0">
                <a:solidFill>
                  <a:srgbClr val="FF0000"/>
                </a:solidFill>
              </a:rPr>
              <a:t>labour </a:t>
            </a:r>
            <a:r>
              <a:rPr lang="it-IT" sz="1800" i="1" dirty="0" err="1">
                <a:solidFill>
                  <a:srgbClr val="FF0000"/>
                </a:solidFill>
              </a:rPr>
              <a:t>shortage</a:t>
            </a:r>
            <a:r>
              <a:rPr lang="it-IT" sz="1800" dirty="0">
                <a:solidFill>
                  <a:srgbClr val="FF0000"/>
                </a:solidFill>
              </a:rPr>
              <a:t>’)</a:t>
            </a:r>
          </a:p>
          <a:p>
            <a:pPr marL="992188" lvl="1" indent="-266700" algn="just">
              <a:buAutoNum type="arabicPeriod"/>
            </a:pPr>
            <a:endParaRPr lang="it-IT" sz="1800" dirty="0"/>
          </a:p>
          <a:p>
            <a:pPr algn="just">
              <a:buFont typeface="Wingdings" panose="05000000000000000000" pitchFamily="2" charset="2"/>
              <a:buChar char="Ø"/>
            </a:pPr>
            <a:r>
              <a:rPr lang="it-IT" sz="2000" dirty="0"/>
              <a:t>Il </a:t>
            </a:r>
            <a:r>
              <a:rPr lang="it-IT" sz="2000" b="1" dirty="0">
                <a:solidFill>
                  <a:srgbClr val="FF0000"/>
                </a:solidFill>
              </a:rPr>
              <a:t>divario pubblico-privato</a:t>
            </a:r>
            <a:r>
              <a:rPr lang="it-IT" sz="2000" dirty="0"/>
              <a:t>: strutturale </a:t>
            </a:r>
            <a:r>
              <a:rPr lang="it-IT" sz="2000" dirty="0" err="1"/>
              <a:t>dualizzazione</a:t>
            </a:r>
            <a:r>
              <a:rPr lang="it-IT" sz="2000" dirty="0"/>
              <a:t> del mercato del lavoro della cura</a:t>
            </a:r>
          </a:p>
          <a:p>
            <a:pPr algn="just"/>
            <a:r>
              <a:rPr lang="it-IT" sz="2000" dirty="0"/>
              <a:t>Differenze strutturali nelle condizioni di lavoro stabilite nei CCNL  tra settore pubblico e privato: il primo garantisce tradizionalmente condizioni di lavoro più stabili e tutele maggiori</a:t>
            </a:r>
          </a:p>
          <a:p>
            <a:pPr algn="just"/>
            <a:r>
              <a:rPr lang="it-IT" sz="2000" dirty="0"/>
              <a:t>Stabilità e uniformità nel settore pubblico ≠ Flessibilità e frammentazione nel settore privato</a:t>
            </a:r>
          </a:p>
          <a:p>
            <a:pPr algn="just"/>
            <a:r>
              <a:rPr lang="it-IT" sz="2000" dirty="0">
                <a:solidFill>
                  <a:srgbClr val="FF0000"/>
                </a:solidFill>
              </a:rPr>
              <a:t>Intensità e ritmi di lavoro più elevanti nel privato, con correlata maggiore esposizione a malattie professionali e infortuni</a:t>
            </a:r>
          </a:p>
        </p:txBody>
      </p:sp>
    </p:spTree>
    <p:extLst>
      <p:ext uri="{BB962C8B-B14F-4D97-AF65-F5344CB8AC3E}">
        <p14:creationId xmlns:p14="http://schemas.microsoft.com/office/powerpoint/2010/main" val="3229129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EFF33-DE54-98E1-9174-DFA80F27F81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D85BC8-93CA-6544-D58D-856168242F35}"/>
              </a:ext>
            </a:extLst>
          </p:cNvPr>
          <p:cNvSpPr>
            <a:spLocks noGrp="1"/>
          </p:cNvSpPr>
          <p:nvPr>
            <p:ph type="title"/>
          </p:nvPr>
        </p:nvSpPr>
        <p:spPr>
          <a:xfrm>
            <a:off x="245327" y="261433"/>
            <a:ext cx="11474605" cy="839207"/>
          </a:xfrm>
        </p:spPr>
        <p:txBody>
          <a:bodyPr/>
          <a:lstStyle/>
          <a:p>
            <a:pPr algn="ctr"/>
            <a:r>
              <a:rPr lang="it-IT" dirty="0"/>
              <a:t>Uno sguardo qualitativo alle condizioni di lavoro </a:t>
            </a:r>
          </a:p>
        </p:txBody>
      </p:sp>
      <p:sp>
        <p:nvSpPr>
          <p:cNvPr id="3" name="Segnaposto contenuto 2">
            <a:extLst>
              <a:ext uri="{FF2B5EF4-FFF2-40B4-BE49-F238E27FC236}">
                <a16:creationId xmlns:a16="http://schemas.microsoft.com/office/drawing/2014/main" id="{C048AF23-86C6-B099-9127-4B0DD6F4142B}"/>
              </a:ext>
            </a:extLst>
          </p:cNvPr>
          <p:cNvSpPr>
            <a:spLocks noGrp="1"/>
          </p:cNvSpPr>
          <p:nvPr>
            <p:ph idx="1"/>
          </p:nvPr>
        </p:nvSpPr>
        <p:spPr>
          <a:xfrm>
            <a:off x="490654" y="1282390"/>
            <a:ext cx="11229278" cy="4894573"/>
          </a:xfrm>
        </p:spPr>
        <p:txBody>
          <a:bodyPr>
            <a:normAutofit/>
          </a:bodyPr>
          <a:lstStyle/>
          <a:p>
            <a:pPr algn="just"/>
            <a:r>
              <a:rPr lang="it-IT" sz="2000" kern="100" dirty="0" err="1">
                <a:effectLst/>
                <a:ea typeface="Calibri" panose="020F0502020204030204" pitchFamily="34" charset="0"/>
                <a:cs typeface="Times New Roman" panose="02020603050405020304" pitchFamily="18" charset="0"/>
              </a:rPr>
              <a:t>Dualizzazione</a:t>
            </a:r>
            <a:r>
              <a:rPr lang="it-IT" sz="2000" kern="100" dirty="0">
                <a:effectLst/>
                <a:ea typeface="Calibri" panose="020F0502020204030204" pitchFamily="34" charset="0"/>
                <a:cs typeface="Times New Roman" panose="02020603050405020304" pitchFamily="18" charset="0"/>
              </a:rPr>
              <a:t>/segmentazione nelle condizioni di lavoro esasperata dalla </a:t>
            </a:r>
            <a:r>
              <a:rPr lang="it-IT" sz="2000" b="1" kern="100" dirty="0">
                <a:effectLst/>
                <a:ea typeface="Calibri" panose="020F0502020204030204" pitchFamily="34" charset="0"/>
                <a:cs typeface="Times New Roman" panose="02020603050405020304" pitchFamily="18" charset="0"/>
              </a:rPr>
              <a:t>crescita del settore privato</a:t>
            </a:r>
            <a:r>
              <a:rPr lang="it-IT" sz="2000" kern="100" dirty="0">
                <a:effectLst/>
                <a:ea typeface="Calibri" panose="020F0502020204030204" pitchFamily="34" charset="0"/>
                <a:cs typeface="Times New Roman" panose="02020603050405020304" pitchFamily="18" charset="0"/>
              </a:rPr>
              <a:t> nella cura agli anziani a finanziamento pubblico attraverso </a:t>
            </a:r>
            <a:r>
              <a:rPr lang="it-IT" sz="2000" b="1" kern="100" dirty="0">
                <a:effectLst/>
                <a:ea typeface="Calibri" panose="020F0502020204030204" pitchFamily="34" charset="0"/>
                <a:cs typeface="Times New Roman" panose="02020603050405020304" pitchFamily="18" charset="0"/>
              </a:rPr>
              <a:t>accreditamento/appalti</a:t>
            </a:r>
          </a:p>
          <a:p>
            <a:pPr lvl="1" algn="just">
              <a:buFont typeface="Wingdings" panose="05000000000000000000" pitchFamily="2" charset="2"/>
              <a:buChar char="Ø"/>
            </a:pPr>
            <a:r>
              <a:rPr lang="it-IT" sz="1800" kern="100" dirty="0">
                <a:effectLst/>
                <a:ea typeface="Calibri" panose="020F0502020204030204" pitchFamily="34" charset="0"/>
                <a:cs typeface="Times New Roman" panose="02020603050405020304" pitchFamily="18" charset="0"/>
              </a:rPr>
              <a:t>Solo il 20% delle strutture residenziali è pubblico (e a gestione pubblica solo il 13%); 87% delle strutture è gestito da enti privati (Istat, 2024), determinando un’espansione del lavoro regolato dai CCNL privati.</a:t>
            </a:r>
          </a:p>
          <a:p>
            <a:pPr algn="just"/>
            <a:r>
              <a:rPr lang="it-IT" sz="2000" b="1" dirty="0">
                <a:solidFill>
                  <a:srgbClr val="FF0000"/>
                </a:solidFill>
              </a:rPr>
              <a:t>La “fuga” dal privato al pubblico</a:t>
            </a:r>
          </a:p>
          <a:p>
            <a:pPr lvl="1" algn="just">
              <a:buFont typeface="Wingdings" panose="05000000000000000000" pitchFamily="2" charset="2"/>
              <a:buChar char="Ø"/>
            </a:pPr>
            <a:r>
              <a:rPr lang="it-IT" sz="1800" dirty="0">
                <a:solidFill>
                  <a:srgbClr val="FF0000"/>
                </a:solidFill>
              </a:rPr>
              <a:t>Durante e dopo la pandemia, fase di massiccio reclutamento pubblico con passaggio di molte lavoratrici del privato al pubblico, dove le condizioni di lavoro sono migliori.</a:t>
            </a:r>
          </a:p>
          <a:p>
            <a:pPr algn="just"/>
            <a:r>
              <a:rPr lang="it-IT" sz="2000" dirty="0"/>
              <a:t>L’uscita massiccia di forza lavoro dal settore privato ha aggravato la carenza di personale, aumentando i carichi di lavoro e peggiorando ulteriormente le condizioni, con effetti negativi anche nel settore pubblico</a:t>
            </a:r>
          </a:p>
          <a:p>
            <a:pPr lvl="1" algn="just"/>
            <a:r>
              <a:rPr lang="it-IT" sz="1800" dirty="0"/>
              <a:t>Nonostante condizioni migliori, anche il pubblico soffre per bassi salari e intensità di lavoro elevata, portando al rischio di abbandono del settore.</a:t>
            </a:r>
          </a:p>
          <a:p>
            <a:pPr algn="just"/>
            <a:r>
              <a:rPr lang="it-IT" sz="2000" dirty="0">
                <a:solidFill>
                  <a:srgbClr val="FF0000"/>
                </a:solidFill>
              </a:rPr>
              <a:t>La ‘fuga dal privato al </a:t>
            </a:r>
            <a:r>
              <a:rPr lang="it-IT" sz="2000" dirty="0" err="1">
                <a:solidFill>
                  <a:srgbClr val="FF0000"/>
                </a:solidFill>
              </a:rPr>
              <a:t>pubblico’</a:t>
            </a:r>
            <a:r>
              <a:rPr lang="it-IT" sz="2000" dirty="0">
                <a:solidFill>
                  <a:srgbClr val="FF0000"/>
                </a:solidFill>
              </a:rPr>
              <a:t> si è recentemente trasformata in una </a:t>
            </a:r>
            <a:r>
              <a:rPr lang="it-IT" sz="2000" b="1" dirty="0">
                <a:solidFill>
                  <a:srgbClr val="FF0000"/>
                </a:solidFill>
              </a:rPr>
              <a:t>drammatica fuga generale dal settore della cura</a:t>
            </a:r>
            <a:endParaRPr lang="it-IT" sz="2000" dirty="0">
              <a:solidFill>
                <a:srgbClr val="FF0000"/>
              </a:solidFill>
            </a:endParaRPr>
          </a:p>
          <a:p>
            <a:pPr algn="just">
              <a:buFont typeface="Wingdings" panose="05000000000000000000" pitchFamily="2" charset="2"/>
              <a:buChar char="Ø"/>
            </a:pPr>
            <a:r>
              <a:rPr lang="it-IT" sz="2000" b="1" dirty="0">
                <a:solidFill>
                  <a:srgbClr val="FF0000"/>
                </a:solidFill>
              </a:rPr>
              <a:t>Grave carenza di manodopera </a:t>
            </a:r>
            <a:r>
              <a:rPr lang="it-IT" sz="2000" dirty="0"/>
              <a:t>(‘</a:t>
            </a:r>
            <a:r>
              <a:rPr lang="it-IT" sz="2000" i="1" dirty="0"/>
              <a:t>labour </a:t>
            </a:r>
            <a:r>
              <a:rPr lang="it-IT" sz="2000" i="1" dirty="0" err="1"/>
              <a:t>shortage</a:t>
            </a:r>
            <a:r>
              <a:rPr lang="it-IT" sz="2000" dirty="0"/>
              <a:t>’) e problemi strutturali di attrattività del settore</a:t>
            </a:r>
          </a:p>
          <a:p>
            <a:pPr algn="just"/>
            <a:endParaRPr lang="it-IT" sz="2000" dirty="0"/>
          </a:p>
        </p:txBody>
      </p:sp>
    </p:spTree>
    <p:extLst>
      <p:ext uri="{BB962C8B-B14F-4D97-AF65-F5344CB8AC3E}">
        <p14:creationId xmlns:p14="http://schemas.microsoft.com/office/powerpoint/2010/main" val="34232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ella 1">
            <a:extLst>
              <a:ext uri="{FF2B5EF4-FFF2-40B4-BE49-F238E27FC236}">
                <a16:creationId xmlns:a16="http://schemas.microsoft.com/office/drawing/2014/main" id="{A94F1E41-2B74-35D1-ED2A-1B704F7CCB51}"/>
              </a:ext>
            </a:extLst>
          </p:cNvPr>
          <p:cNvGraphicFramePr>
            <a:graphicFrameLocks noGrp="1"/>
          </p:cNvGraphicFramePr>
          <p:nvPr>
            <p:extLst>
              <p:ext uri="{D42A27DB-BD31-4B8C-83A1-F6EECF244321}">
                <p14:modId xmlns:p14="http://schemas.microsoft.com/office/powerpoint/2010/main" val="2996367766"/>
              </p:ext>
            </p:extLst>
          </p:nvPr>
        </p:nvGraphicFramePr>
        <p:xfrm>
          <a:off x="643467" y="974697"/>
          <a:ext cx="10905068" cy="4849218"/>
        </p:xfrm>
        <a:graphic>
          <a:graphicData uri="http://schemas.openxmlformats.org/drawingml/2006/table">
            <a:tbl>
              <a:tblPr firstRow="1" firstCol="1" bandRow="1"/>
              <a:tblGrid>
                <a:gridCol w="3404005">
                  <a:extLst>
                    <a:ext uri="{9D8B030D-6E8A-4147-A177-3AD203B41FA5}">
                      <a16:colId xmlns:a16="http://schemas.microsoft.com/office/drawing/2014/main" val="3349921657"/>
                    </a:ext>
                  </a:extLst>
                </a:gridCol>
                <a:gridCol w="3028985">
                  <a:extLst>
                    <a:ext uri="{9D8B030D-6E8A-4147-A177-3AD203B41FA5}">
                      <a16:colId xmlns:a16="http://schemas.microsoft.com/office/drawing/2014/main" val="3915219153"/>
                    </a:ext>
                  </a:extLst>
                </a:gridCol>
                <a:gridCol w="2689994">
                  <a:extLst>
                    <a:ext uri="{9D8B030D-6E8A-4147-A177-3AD203B41FA5}">
                      <a16:colId xmlns:a16="http://schemas.microsoft.com/office/drawing/2014/main" val="1245210873"/>
                    </a:ext>
                  </a:extLst>
                </a:gridCol>
                <a:gridCol w="805066">
                  <a:extLst>
                    <a:ext uri="{9D8B030D-6E8A-4147-A177-3AD203B41FA5}">
                      <a16:colId xmlns:a16="http://schemas.microsoft.com/office/drawing/2014/main" val="2410769804"/>
                    </a:ext>
                  </a:extLst>
                </a:gridCol>
                <a:gridCol w="977018">
                  <a:extLst>
                    <a:ext uri="{9D8B030D-6E8A-4147-A177-3AD203B41FA5}">
                      <a16:colId xmlns:a16="http://schemas.microsoft.com/office/drawing/2014/main" val="2524392502"/>
                    </a:ext>
                  </a:extLst>
                </a:gridCol>
              </a:tblGrid>
              <a:tr h="519199">
                <a:tc>
                  <a:txBody>
                    <a:bodyPr/>
                    <a:lstStyle/>
                    <a:p>
                      <a:pPr algn="ctr" fontAlgn="ctr">
                        <a:lnSpc>
                          <a:spcPct val="150000"/>
                        </a:lnSpc>
                        <a:buNone/>
                      </a:pPr>
                      <a:r>
                        <a:rPr lang="it-IT" sz="1000" b="1" i="0" u="none" strike="noStrike" dirty="0">
                          <a:effectLst/>
                          <a:latin typeface="Times New Roman" panose="02020603050405020304" pitchFamily="18" charset="0"/>
                          <a:ea typeface="Times New Roman" panose="02020603050405020304" pitchFamily="18" charset="0"/>
                        </a:rPr>
                        <a:t>CCNL SETTORE PRIVATO DELLA CURA: TITOLO</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1" i="0" u="none" strike="noStrike">
                          <a:effectLst/>
                          <a:latin typeface="Times New Roman" panose="02020603050405020304" pitchFamily="18" charset="0"/>
                          <a:ea typeface="Times New Roman" panose="02020603050405020304" pitchFamily="18" charset="0"/>
                        </a:rPr>
                        <a:t>Firmatari datoriali</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1" i="0" u="none" strike="noStrike">
                          <a:effectLst/>
                          <a:latin typeface="Times New Roman" panose="02020603050405020304" pitchFamily="18" charset="0"/>
                          <a:ea typeface="Times New Roman" panose="02020603050405020304" pitchFamily="18" charset="0"/>
                        </a:rPr>
                        <a:t>Firmatari sindacali</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000" b="1" i="0" u="none" strike="noStrike">
                          <a:effectLst/>
                          <a:latin typeface="Times New Roman" panose="02020603050405020304" pitchFamily="18" charset="0"/>
                          <a:ea typeface="Times New Roman" panose="02020603050405020304" pitchFamily="18" charset="0"/>
                        </a:rPr>
                        <a:t>n. aziende 2023</a:t>
                      </a:r>
                      <a:endParaRPr lang="it-IT" sz="1900" b="0" i="0" u="none" strike="noStrike">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000" b="1" i="0" u="none" strike="noStrike" dirty="0">
                          <a:effectLst/>
                          <a:latin typeface="Times New Roman" panose="02020603050405020304" pitchFamily="18" charset="0"/>
                          <a:ea typeface="Times New Roman" panose="02020603050405020304" pitchFamily="18" charset="0"/>
                        </a:rPr>
                        <a:t>n. dipendenti Tot. 2023</a:t>
                      </a:r>
                      <a:endParaRPr lang="it-IT" sz="1900" b="0" i="0" u="none" strike="noStrike" dirty="0">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9802524"/>
                  </a:ext>
                </a:extLst>
              </a:tr>
              <a:tr h="519199">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CCNL Cooperative sociali</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000" b="0" i="0" u="none" strike="noStrike">
                          <a:effectLst/>
                          <a:latin typeface="Times New Roman" panose="02020603050405020304" pitchFamily="18" charset="0"/>
                          <a:ea typeface="Times New Roman" panose="02020603050405020304" pitchFamily="18" charset="0"/>
                        </a:rPr>
                        <a:t>AGCI IMPRESE SOCIALI; CONFCOOPERATIVE FEDERSOLIDARIETÀ; LEGACOOPSOCIALI</a:t>
                      </a:r>
                      <a:endParaRPr lang="it-IT" sz="1900" b="0" i="0" u="none" strike="noStrike">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FP CGIL; FPS CISL; FISASCAT CISL; UIL FPL; UILTUCS</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9406</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400.272</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0176175"/>
                  </a:ext>
                </a:extLst>
              </a:tr>
              <a:tr h="519199">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CCNL per il personale dipendente dai settori socio assistenziale, socio sanitario ed educativo UNEBA</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UNEBA</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000" b="0" i="0" u="none" strike="noStrike">
                          <a:effectLst/>
                          <a:latin typeface="Times New Roman" panose="02020603050405020304" pitchFamily="18" charset="0"/>
                          <a:ea typeface="Times New Roman" panose="02020603050405020304" pitchFamily="18" charset="0"/>
                        </a:rPr>
                        <a:t>FP CGIL; FISASCAT CISL; FP CISL; UILTUCS UIL; UIL FPL</a:t>
                      </a:r>
                      <a:endParaRPr lang="it-IT" sz="1900" b="0" i="0" u="none" strike="noStrike">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6313</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128.973</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2525612"/>
                  </a:ext>
                </a:extLst>
              </a:tr>
              <a:tr h="519199">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CCNL Socio-Assistenziale AGIDAE</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AGIDAE</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000" b="0" i="0" u="none" strike="noStrike">
                          <a:effectLst/>
                          <a:latin typeface="Times New Roman" panose="02020603050405020304" pitchFamily="18" charset="0"/>
                          <a:ea typeface="Times New Roman" panose="02020603050405020304" pitchFamily="18" charset="0"/>
                        </a:rPr>
                        <a:t>FP CGIL; FISASCAT FIST CISL; CISL; UILTUCS UIL</a:t>
                      </a:r>
                      <a:endParaRPr lang="it-IT" sz="1900" b="0" i="0" u="none" strike="noStrike">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1695</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17.141</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2146240"/>
                  </a:ext>
                </a:extLst>
              </a:tr>
              <a:tr h="519199">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CCNL per il personale dipendente da residenze sanitarie assistenziali e centri di riabilitazione</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ARIS</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000" b="0" i="0" u="none" strike="noStrike">
                          <a:effectLst/>
                          <a:latin typeface="Times New Roman" panose="02020603050405020304" pitchFamily="18" charset="0"/>
                          <a:ea typeface="Times New Roman" panose="02020603050405020304" pitchFamily="18" charset="0"/>
                        </a:rPr>
                        <a:t>FP CGIL; CISL FP; UIL FPL; UGL SALUTE (stipula su tavolo separato)</a:t>
                      </a:r>
                      <a:endParaRPr lang="it-IT" sz="1900" b="0" i="0" u="none" strike="noStrike">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159</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16.496</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2918392"/>
                  </a:ext>
                </a:extLst>
              </a:tr>
              <a:tr h="519199">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CCNL per il personale delle RSA e delle altre strutture residenziali e socio-assistenziali</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AIOP</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UGL SANITÀ; FISMIC CONFSAL; SI-CEL; FIALS; CONFSAL; FSE</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332</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12.077</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0325893"/>
                  </a:ext>
                </a:extLst>
              </a:tr>
              <a:tr h="519199">
                <a:tc>
                  <a:txBody>
                    <a:bodyPr/>
                    <a:lstStyle/>
                    <a:p>
                      <a:pPr algn="ctr" fontAlgn="t">
                        <a:lnSpc>
                          <a:spcPct val="150000"/>
                        </a:lnSpc>
                        <a:buNone/>
                      </a:pPr>
                      <a:r>
                        <a:rPr lang="it-IT" sz="1000" b="0" i="0" u="none" strike="noStrike">
                          <a:effectLst/>
                          <a:latin typeface="Times New Roman" panose="02020603050405020304" pitchFamily="18" charset="0"/>
                          <a:ea typeface="Times New Roman" panose="02020603050405020304" pitchFamily="18" charset="0"/>
                        </a:rPr>
                        <a:t>CCNL ANASTE per il personale dipendente dalle realtà del settore socio-sanitario-assistenziale-educativo</a:t>
                      </a:r>
                      <a:endParaRPr lang="it-IT" sz="1900" b="0" i="0" u="none" strike="noStrike">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ANASTE</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000" b="0" i="0" u="none" strike="noStrike">
                          <a:effectLst/>
                          <a:latin typeface="Times New Roman" panose="02020603050405020304" pitchFamily="18" charset="0"/>
                          <a:ea typeface="Times New Roman" panose="02020603050405020304" pitchFamily="18" charset="0"/>
                        </a:rPr>
                        <a:t>CIU; SNALV; CONFSAL; CSE; CSE Sanità; CSE Fulscam; CONFELP</a:t>
                      </a:r>
                      <a:endParaRPr lang="it-IT" sz="1900" b="0" i="0" u="none" strike="noStrike">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458</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10.806</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0177959"/>
                  </a:ext>
                </a:extLst>
              </a:tr>
              <a:tr h="519199">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CCNL per il personale dipendente del settore assistenziale, socio-sanitario e delle cure post-intensive</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buNone/>
                      </a:pPr>
                      <a:r>
                        <a:rPr lang="it-IT" sz="1000" b="0" i="0" u="none" strike="noStrike">
                          <a:effectLst/>
                          <a:latin typeface="Times New Roman" panose="02020603050405020304" pitchFamily="18" charset="0"/>
                          <a:ea typeface="Times New Roman" panose="02020603050405020304" pitchFamily="18" charset="0"/>
                        </a:rPr>
                        <a:t>CONFCOMMERCIO Salute Sanità e Cura; CONFCOMMERCIO Imprese per l'Italia</a:t>
                      </a:r>
                      <a:endParaRPr lang="it-IT" sz="1900" b="0" i="0" u="none" strike="noStrike">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FISASCAT CISL; UILTUCS UIL; CISL FP (adesione)</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a:effectLst/>
                          <a:latin typeface="Times New Roman" panose="02020603050405020304" pitchFamily="18" charset="0"/>
                          <a:ea typeface="Times New Roman" panose="02020603050405020304" pitchFamily="18" charset="0"/>
                        </a:rPr>
                        <a:t>16</a:t>
                      </a:r>
                      <a:endParaRPr lang="it-IT" sz="1900" b="0" i="0" u="none" strike="noStrike">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2.338</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2976798"/>
                  </a:ext>
                </a:extLst>
              </a:tr>
              <a:tr h="519199">
                <a:tc>
                  <a:txBody>
                    <a:bodyPr/>
                    <a:lstStyle/>
                    <a:p>
                      <a:pPr algn="ctr" fontAlgn="t">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Personale dipendente delle realtà del settore assistenziale, sociale, socio-sanitario, educativo, nonché da tutte le altre istituzioni di assistenza</a:t>
                      </a:r>
                      <a:endParaRPr lang="it-IT" sz="1900" b="0" i="0" u="none" strike="noStrike" dirty="0">
                        <a:effectLst/>
                        <a:latin typeface="Arial" panose="020B0604020202020204" pitchFamily="34" charset="0"/>
                      </a:endParaRPr>
                    </a:p>
                  </a:txBody>
                  <a:tcPr marL="70746" marR="70746" marT="982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AGESPI</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FP CGIL; FISASCAT FIST CISL; UILTUCS; UIL FPL</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8</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buNone/>
                      </a:pPr>
                      <a:r>
                        <a:rPr lang="it-IT" sz="1000" b="0" i="0" u="none" strike="noStrike" dirty="0">
                          <a:effectLst/>
                          <a:latin typeface="Times New Roman" panose="02020603050405020304" pitchFamily="18" charset="0"/>
                          <a:ea typeface="Times New Roman" panose="02020603050405020304" pitchFamily="18" charset="0"/>
                        </a:rPr>
                        <a:t>113</a:t>
                      </a:r>
                      <a:endParaRPr lang="it-IT" sz="1900" b="0" i="0" u="none" strike="noStrike" dirty="0">
                        <a:effectLst/>
                        <a:latin typeface="Arial" panose="020B0604020202020204" pitchFamily="34" charset="0"/>
                      </a:endParaRPr>
                    </a:p>
                  </a:txBody>
                  <a:tcPr marL="70746" marR="70746" marT="98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8118390"/>
                  </a:ext>
                </a:extLst>
              </a:tr>
            </a:tbl>
          </a:graphicData>
        </a:graphic>
      </p:graphicFrame>
    </p:spTree>
    <p:extLst>
      <p:ext uri="{BB962C8B-B14F-4D97-AF65-F5344CB8AC3E}">
        <p14:creationId xmlns:p14="http://schemas.microsoft.com/office/powerpoint/2010/main" val="4279674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01BFD-255A-85FD-ACB9-750530D89D4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7E5F353-9703-9A09-F59D-7091C7A2B7B9}"/>
              </a:ext>
            </a:extLst>
          </p:cNvPr>
          <p:cNvSpPr>
            <a:spLocks noGrp="1"/>
          </p:cNvSpPr>
          <p:nvPr>
            <p:ph type="title"/>
          </p:nvPr>
        </p:nvSpPr>
        <p:spPr>
          <a:xfrm>
            <a:off x="358697" y="318723"/>
            <a:ext cx="11474605" cy="839207"/>
          </a:xfrm>
        </p:spPr>
        <p:txBody>
          <a:bodyPr>
            <a:normAutofit fontScale="90000"/>
          </a:bodyPr>
          <a:lstStyle/>
          <a:p>
            <a:pPr algn="ctr"/>
            <a:r>
              <a:rPr lang="it-IT" dirty="0"/>
              <a:t>Un approfondimento sul divario pubblico-privato:</a:t>
            </a:r>
            <a:br>
              <a:rPr lang="it-IT" dirty="0"/>
            </a:br>
            <a:r>
              <a:rPr lang="it-IT" dirty="0"/>
              <a:t>confronto tra i principali CCNL</a:t>
            </a:r>
          </a:p>
        </p:txBody>
      </p:sp>
      <p:graphicFrame>
        <p:nvGraphicFramePr>
          <p:cNvPr id="8" name="Tabella 7">
            <a:extLst>
              <a:ext uri="{FF2B5EF4-FFF2-40B4-BE49-F238E27FC236}">
                <a16:creationId xmlns:a16="http://schemas.microsoft.com/office/drawing/2014/main" id="{68D35A14-BA39-60EE-2C0C-448C4D2A428F}"/>
              </a:ext>
            </a:extLst>
          </p:cNvPr>
          <p:cNvGraphicFramePr>
            <a:graphicFrameLocks noGrp="1"/>
          </p:cNvGraphicFramePr>
          <p:nvPr>
            <p:extLst>
              <p:ext uri="{D42A27DB-BD31-4B8C-83A1-F6EECF244321}">
                <p14:modId xmlns:p14="http://schemas.microsoft.com/office/powerpoint/2010/main" val="3349944437"/>
              </p:ext>
            </p:extLst>
          </p:nvPr>
        </p:nvGraphicFramePr>
        <p:xfrm>
          <a:off x="773151" y="3824869"/>
          <a:ext cx="10311160" cy="2032965"/>
        </p:xfrm>
        <a:graphic>
          <a:graphicData uri="http://schemas.openxmlformats.org/drawingml/2006/table">
            <a:tbl>
              <a:tblPr firstRow="1" firstCol="1" bandRow="1"/>
              <a:tblGrid>
                <a:gridCol w="1554832">
                  <a:extLst>
                    <a:ext uri="{9D8B030D-6E8A-4147-A177-3AD203B41FA5}">
                      <a16:colId xmlns:a16="http://schemas.microsoft.com/office/drawing/2014/main" val="20000"/>
                    </a:ext>
                  </a:extLst>
                </a:gridCol>
                <a:gridCol w="1127054">
                  <a:extLst>
                    <a:ext uri="{9D8B030D-6E8A-4147-A177-3AD203B41FA5}">
                      <a16:colId xmlns:a16="http://schemas.microsoft.com/office/drawing/2014/main" val="20001"/>
                    </a:ext>
                  </a:extLst>
                </a:gridCol>
                <a:gridCol w="832740">
                  <a:extLst>
                    <a:ext uri="{9D8B030D-6E8A-4147-A177-3AD203B41FA5}">
                      <a16:colId xmlns:a16="http://schemas.microsoft.com/office/drawing/2014/main" val="20002"/>
                    </a:ext>
                  </a:extLst>
                </a:gridCol>
                <a:gridCol w="991304">
                  <a:extLst>
                    <a:ext uri="{9D8B030D-6E8A-4147-A177-3AD203B41FA5}">
                      <a16:colId xmlns:a16="http://schemas.microsoft.com/office/drawing/2014/main" val="20003"/>
                    </a:ext>
                  </a:extLst>
                </a:gridCol>
                <a:gridCol w="1115645">
                  <a:extLst>
                    <a:ext uri="{9D8B030D-6E8A-4147-A177-3AD203B41FA5}">
                      <a16:colId xmlns:a16="http://schemas.microsoft.com/office/drawing/2014/main" val="20004"/>
                    </a:ext>
                  </a:extLst>
                </a:gridCol>
                <a:gridCol w="808784">
                  <a:extLst>
                    <a:ext uri="{9D8B030D-6E8A-4147-A177-3AD203B41FA5}">
                      <a16:colId xmlns:a16="http://schemas.microsoft.com/office/drawing/2014/main" val="20005"/>
                    </a:ext>
                  </a:extLst>
                </a:gridCol>
                <a:gridCol w="969631">
                  <a:extLst>
                    <a:ext uri="{9D8B030D-6E8A-4147-A177-3AD203B41FA5}">
                      <a16:colId xmlns:a16="http://schemas.microsoft.com/office/drawing/2014/main" val="20006"/>
                    </a:ext>
                  </a:extLst>
                </a:gridCol>
                <a:gridCol w="1131614">
                  <a:extLst>
                    <a:ext uri="{9D8B030D-6E8A-4147-A177-3AD203B41FA5}">
                      <a16:colId xmlns:a16="http://schemas.microsoft.com/office/drawing/2014/main" val="20007"/>
                    </a:ext>
                  </a:extLst>
                </a:gridCol>
                <a:gridCol w="808784">
                  <a:extLst>
                    <a:ext uri="{9D8B030D-6E8A-4147-A177-3AD203B41FA5}">
                      <a16:colId xmlns:a16="http://schemas.microsoft.com/office/drawing/2014/main" val="20008"/>
                    </a:ext>
                  </a:extLst>
                </a:gridCol>
                <a:gridCol w="970772">
                  <a:extLst>
                    <a:ext uri="{9D8B030D-6E8A-4147-A177-3AD203B41FA5}">
                      <a16:colId xmlns:a16="http://schemas.microsoft.com/office/drawing/2014/main" val="20009"/>
                    </a:ext>
                  </a:extLst>
                </a:gridCol>
              </a:tblGrid>
              <a:tr h="5699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0"/>
                        </a:spcAft>
                      </a:pPr>
                      <a:r>
                        <a:rPr lang="it-IT" sz="1600" kern="50" dirty="0">
                          <a:effectLst/>
                          <a:latin typeface="+mn-lt"/>
                          <a:ea typeface="SimSun"/>
                          <a:cs typeface="Times New Roman"/>
                        </a:rPr>
                        <a:t>CCNL settore privato</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b="1" i="0" kern="50" dirty="0">
                          <a:effectLst/>
                          <a:latin typeface="+mn-lt"/>
                          <a:ea typeface="Calibri"/>
                          <a:cs typeface="Times New Roman"/>
                        </a:rPr>
                        <a:t>ANASTE</a:t>
                      </a:r>
                      <a:endParaRPr lang="it-IT" sz="1600" i="0" dirty="0">
                        <a:effectLst/>
                        <a:latin typeface="+mn-lt"/>
                        <a:ea typeface="Calibri"/>
                        <a:cs typeface="Times New Roman"/>
                      </a:endParaRPr>
                    </a:p>
                    <a:p>
                      <a:pPr algn="ctr">
                        <a:lnSpc>
                          <a:spcPct val="100000"/>
                        </a:lnSpc>
                        <a:spcAft>
                          <a:spcPts val="0"/>
                        </a:spcAft>
                      </a:pPr>
                      <a:r>
                        <a:rPr lang="it-IT" sz="1600" i="0" kern="50" dirty="0">
                          <a:effectLst/>
                          <a:latin typeface="+mn-lt"/>
                          <a:ea typeface="Calibri"/>
                          <a:cs typeface="Times New Roman"/>
                        </a:rPr>
                        <a:t>2020-2022</a:t>
                      </a:r>
                      <a:endParaRPr lang="it-IT" sz="1600" i="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it-IT"/>
                    </a:p>
                  </a:txBody>
                  <a:tcPr/>
                </a:tc>
                <a:tc hMerge="1">
                  <a:txBody>
                    <a:bodyPr/>
                    <a:lstStyle/>
                    <a:p>
                      <a:endParaRPr lang="it-IT"/>
                    </a:p>
                  </a:txBody>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b="1" i="0" kern="50" dirty="0">
                          <a:effectLst/>
                          <a:latin typeface="+mn-lt"/>
                          <a:ea typeface="Calibri"/>
                          <a:cs typeface="Times New Roman"/>
                        </a:rPr>
                        <a:t>COOPERATIVE SOCIALI</a:t>
                      </a:r>
                      <a:endParaRPr lang="it-IT" sz="1600" i="0" dirty="0">
                        <a:effectLst/>
                        <a:latin typeface="+mn-lt"/>
                        <a:ea typeface="Calibri"/>
                        <a:cs typeface="Times New Roman"/>
                      </a:endParaRPr>
                    </a:p>
                    <a:p>
                      <a:pPr algn="ctr">
                        <a:lnSpc>
                          <a:spcPct val="100000"/>
                        </a:lnSpc>
                        <a:spcAft>
                          <a:spcPts val="0"/>
                        </a:spcAft>
                      </a:pPr>
                      <a:r>
                        <a:rPr lang="it-IT" sz="1800" i="0" kern="50" dirty="0">
                          <a:effectLst/>
                          <a:latin typeface="+mn-lt"/>
                          <a:ea typeface="Calibri"/>
                          <a:cs typeface="Times New Roman"/>
                        </a:rPr>
                        <a:t>2023-2025</a:t>
                      </a:r>
                      <a:endParaRPr lang="it-IT" sz="1800" i="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it-IT"/>
                    </a:p>
                  </a:txBody>
                  <a:tcPr/>
                </a:tc>
                <a:tc hMerge="1">
                  <a:txBody>
                    <a:bodyPr/>
                    <a:lstStyle/>
                    <a:p>
                      <a:endParaRPr lang="it-IT"/>
                    </a:p>
                  </a:txBody>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b="1" i="0" kern="50" dirty="0">
                          <a:effectLst/>
                          <a:latin typeface="+mn-lt"/>
                          <a:ea typeface="SimSun"/>
                          <a:cs typeface="Times New Roman"/>
                        </a:rPr>
                        <a:t>UNEBA </a:t>
                      </a:r>
                      <a:endParaRPr lang="it-IT" sz="1600" i="0" dirty="0">
                        <a:effectLst/>
                        <a:latin typeface="+mn-lt"/>
                        <a:ea typeface="Calibri"/>
                        <a:cs typeface="Times New Roman"/>
                      </a:endParaRPr>
                    </a:p>
                    <a:p>
                      <a:pPr algn="ctr">
                        <a:lnSpc>
                          <a:spcPct val="100000"/>
                        </a:lnSpc>
                        <a:spcAft>
                          <a:spcPts val="0"/>
                        </a:spcAft>
                      </a:pPr>
                      <a:r>
                        <a:rPr lang="it-IT" sz="1600" i="0" kern="50" dirty="0">
                          <a:solidFill>
                            <a:schemeClr val="tx1"/>
                          </a:solidFill>
                          <a:effectLst/>
                          <a:latin typeface="+mn-lt"/>
                          <a:ea typeface="Calibri"/>
                          <a:cs typeface="Times New Roman"/>
                        </a:rPr>
                        <a:t>2023-2025</a:t>
                      </a:r>
                      <a:endParaRPr lang="it-IT" sz="1600" i="0" kern="1200" dirty="0">
                        <a:solidFill>
                          <a:schemeClr val="tx1"/>
                        </a:solidFill>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84124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0"/>
                        </a:spcAft>
                      </a:pPr>
                      <a:r>
                        <a:rPr lang="it-IT" sz="1600" kern="50" dirty="0">
                          <a:effectLst/>
                          <a:latin typeface="+mn-lt"/>
                          <a:ea typeface="SimSun"/>
                          <a:cs typeface="Times New Roman"/>
                        </a:rPr>
                        <a:t>Profilo</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Salario </a:t>
                      </a:r>
                    </a:p>
                    <a:p>
                      <a:pPr algn="ctr">
                        <a:lnSpc>
                          <a:spcPct val="100000"/>
                        </a:lnSpc>
                        <a:spcAft>
                          <a:spcPts val="0"/>
                        </a:spcAft>
                      </a:pPr>
                      <a:r>
                        <a:rPr lang="it-IT" sz="1600" kern="50" dirty="0">
                          <a:effectLst/>
                          <a:latin typeface="+mn-lt"/>
                          <a:ea typeface="Calibri"/>
                          <a:cs typeface="Times New Roman"/>
                        </a:rPr>
                        <a:t>(€) </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N.</a:t>
                      </a:r>
                      <a:endParaRPr lang="it-IT" sz="1600" dirty="0">
                        <a:effectLst/>
                        <a:latin typeface="+mn-lt"/>
                        <a:ea typeface="Calibri"/>
                        <a:cs typeface="Times New Roman"/>
                      </a:endParaRPr>
                    </a:p>
                    <a:p>
                      <a:pPr algn="ctr">
                        <a:lnSpc>
                          <a:spcPct val="100000"/>
                        </a:lnSpc>
                        <a:spcAft>
                          <a:spcPts val="0"/>
                        </a:spcAft>
                      </a:pPr>
                      <a:r>
                        <a:rPr lang="it-IT" sz="1600" kern="50" dirty="0">
                          <a:effectLst/>
                          <a:latin typeface="+mn-lt"/>
                          <a:ea typeface="Calibri"/>
                          <a:cs typeface="Times New Roman"/>
                        </a:rPr>
                        <a:t>ore settimanali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Ferie annuali (giorni)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Salario </a:t>
                      </a:r>
                    </a:p>
                    <a:p>
                      <a:pPr algn="ctr">
                        <a:lnSpc>
                          <a:spcPct val="100000"/>
                        </a:lnSpc>
                        <a:spcAft>
                          <a:spcPts val="0"/>
                        </a:spcAft>
                      </a:pPr>
                      <a:r>
                        <a:rPr lang="it-IT" sz="1600" kern="50" dirty="0">
                          <a:effectLst/>
                          <a:latin typeface="+mn-lt"/>
                          <a:ea typeface="Calibri"/>
                          <a:cs typeface="Times New Roman"/>
                        </a:rPr>
                        <a:t>(€) </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N.</a:t>
                      </a:r>
                      <a:endParaRPr lang="it-IT" sz="1600" dirty="0">
                        <a:effectLst/>
                        <a:latin typeface="+mn-lt"/>
                        <a:ea typeface="Calibri"/>
                        <a:cs typeface="Times New Roman"/>
                      </a:endParaRPr>
                    </a:p>
                    <a:p>
                      <a:pPr algn="ctr">
                        <a:lnSpc>
                          <a:spcPct val="100000"/>
                        </a:lnSpc>
                        <a:spcAft>
                          <a:spcPts val="0"/>
                        </a:spcAft>
                      </a:pPr>
                      <a:r>
                        <a:rPr lang="it-IT" sz="1600" kern="50" dirty="0">
                          <a:effectLst/>
                          <a:latin typeface="+mn-lt"/>
                          <a:ea typeface="Calibri"/>
                          <a:cs typeface="Times New Roman"/>
                        </a:rPr>
                        <a:t>ore settimanali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Ferie annuali (giorni)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Salario </a:t>
                      </a:r>
                    </a:p>
                    <a:p>
                      <a:pPr algn="ctr">
                        <a:lnSpc>
                          <a:spcPct val="100000"/>
                        </a:lnSpc>
                        <a:spcAft>
                          <a:spcPts val="0"/>
                        </a:spcAft>
                      </a:pPr>
                      <a:r>
                        <a:rPr lang="it-IT" sz="1600" kern="50" dirty="0">
                          <a:effectLst/>
                          <a:latin typeface="+mn-lt"/>
                          <a:ea typeface="Calibri"/>
                          <a:cs typeface="Times New Roman"/>
                        </a:rPr>
                        <a:t>(€) </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N.</a:t>
                      </a:r>
                      <a:endParaRPr lang="it-IT" sz="1600" dirty="0">
                        <a:effectLst/>
                        <a:latin typeface="+mn-lt"/>
                        <a:ea typeface="Calibri"/>
                        <a:cs typeface="Times New Roman"/>
                      </a:endParaRPr>
                    </a:p>
                    <a:p>
                      <a:pPr algn="ctr">
                        <a:lnSpc>
                          <a:spcPct val="100000"/>
                        </a:lnSpc>
                        <a:spcAft>
                          <a:spcPts val="0"/>
                        </a:spcAft>
                      </a:pPr>
                      <a:r>
                        <a:rPr lang="it-IT" sz="1600" kern="50" dirty="0">
                          <a:effectLst/>
                          <a:latin typeface="+mn-lt"/>
                          <a:ea typeface="Calibri"/>
                          <a:cs typeface="Times New Roman"/>
                        </a:rPr>
                        <a:t>ore</a:t>
                      </a:r>
                    </a:p>
                    <a:p>
                      <a:pPr algn="ctr">
                        <a:lnSpc>
                          <a:spcPct val="100000"/>
                        </a:lnSpc>
                        <a:spcAft>
                          <a:spcPts val="0"/>
                        </a:spcAft>
                      </a:pPr>
                      <a:r>
                        <a:rPr lang="it-IT" sz="1600" kern="50" dirty="0">
                          <a:effectLst/>
                          <a:latin typeface="+mn-lt"/>
                          <a:ea typeface="Calibri"/>
                          <a:cs typeface="Times New Roman"/>
                        </a:rPr>
                        <a:t>settimanali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Ferie annuali (giorni)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4919">
                <a:tc>
                  <a:txBody>
                    <a:bodyPr/>
                    <a:lstStyle/>
                    <a:p>
                      <a:pPr algn="just">
                        <a:lnSpc>
                          <a:spcPct val="100000"/>
                        </a:lnSpc>
                        <a:spcAft>
                          <a:spcPts val="0"/>
                        </a:spcAft>
                      </a:pPr>
                      <a:r>
                        <a:rPr lang="it-IT" sz="1600" b="1" kern="1200" dirty="0">
                          <a:solidFill>
                            <a:schemeClr val="tx1"/>
                          </a:solidFill>
                          <a:effectLst/>
                          <a:latin typeface="+mn-lt"/>
                          <a:ea typeface="Calibri"/>
                          <a:cs typeface="Times New Roman"/>
                        </a:rPr>
                        <a:t>Operatore socio-sanitario</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it-IT" sz="1600" dirty="0">
                          <a:effectLst/>
                          <a:latin typeface="+mn-lt"/>
                          <a:ea typeface="Calibri"/>
                          <a:cs typeface="Times New Roman"/>
                        </a:rPr>
                        <a:t>1.477,10</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it-IT" sz="1600" dirty="0">
                          <a:effectLst/>
                          <a:latin typeface="+mn-lt"/>
                          <a:ea typeface="Calibri"/>
                          <a:cs typeface="Times New Roman"/>
                        </a:rPr>
                        <a:t>38</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it-IT" sz="1600" dirty="0">
                          <a:effectLst/>
                          <a:latin typeface="+mn-lt"/>
                          <a:ea typeface="Calibri"/>
                          <a:cs typeface="Times New Roman"/>
                        </a:rPr>
                        <a:t>26</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kern="50" dirty="0">
                          <a:effectLst/>
                          <a:latin typeface="+mn-lt"/>
                          <a:ea typeface="Calibri"/>
                          <a:cs typeface="Times New Roman"/>
                        </a:rPr>
                        <a:t>1.515,21 </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it-IT" sz="1600" dirty="0">
                          <a:effectLst/>
                          <a:latin typeface="+mn-lt"/>
                          <a:ea typeface="Calibri"/>
                          <a:cs typeface="Times New Roman"/>
                        </a:rPr>
                        <a:t>38</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it-IT" sz="1600" dirty="0">
                          <a:effectLst/>
                          <a:latin typeface="+mn-lt"/>
                          <a:ea typeface="Calibri"/>
                          <a:cs typeface="Times New Roman"/>
                        </a:rPr>
                        <a:t>26</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dirty="0">
                          <a:effectLst/>
                          <a:latin typeface="+mn-lt"/>
                          <a:ea typeface="Calibri"/>
                          <a:cs typeface="Times New Roman"/>
                        </a:rPr>
                        <a:t>1,467,86</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it-IT" sz="1600" dirty="0">
                          <a:effectLst/>
                          <a:latin typeface="+mn-lt"/>
                          <a:ea typeface="Calibri"/>
                          <a:cs typeface="Times New Roman"/>
                        </a:rPr>
                        <a:t>38</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it-IT" sz="1600" dirty="0">
                          <a:effectLst/>
                          <a:latin typeface="+mn-lt"/>
                          <a:ea typeface="Calibri"/>
                          <a:cs typeface="Times New Roman"/>
                        </a:rPr>
                        <a:t>26</a:t>
                      </a: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4066071"/>
                  </a:ext>
                </a:extLst>
              </a:tr>
            </a:tbl>
          </a:graphicData>
        </a:graphic>
      </p:graphicFrame>
      <p:graphicFrame>
        <p:nvGraphicFramePr>
          <p:cNvPr id="9" name="Tabella 8">
            <a:extLst>
              <a:ext uri="{FF2B5EF4-FFF2-40B4-BE49-F238E27FC236}">
                <a16:creationId xmlns:a16="http://schemas.microsoft.com/office/drawing/2014/main" id="{5A8B811D-C973-FD01-523D-097FD973CAC8}"/>
              </a:ext>
            </a:extLst>
          </p:cNvPr>
          <p:cNvGraphicFramePr>
            <a:graphicFrameLocks noGrp="1"/>
          </p:cNvGraphicFramePr>
          <p:nvPr>
            <p:extLst>
              <p:ext uri="{D42A27DB-BD31-4B8C-83A1-F6EECF244321}">
                <p14:modId xmlns:p14="http://schemas.microsoft.com/office/powerpoint/2010/main" val="3238587399"/>
              </p:ext>
            </p:extLst>
          </p:nvPr>
        </p:nvGraphicFramePr>
        <p:xfrm>
          <a:off x="773152" y="1552353"/>
          <a:ext cx="9731815" cy="1727131"/>
        </p:xfrm>
        <a:graphic>
          <a:graphicData uri="http://schemas.openxmlformats.org/drawingml/2006/table">
            <a:tbl>
              <a:tblPr firstRow="1" firstCol="1" bandRow="1"/>
              <a:tblGrid>
                <a:gridCol w="1521441">
                  <a:extLst>
                    <a:ext uri="{9D8B030D-6E8A-4147-A177-3AD203B41FA5}">
                      <a16:colId xmlns:a16="http://schemas.microsoft.com/office/drawing/2014/main" val="20000"/>
                    </a:ext>
                  </a:extLst>
                </a:gridCol>
                <a:gridCol w="1412767">
                  <a:extLst>
                    <a:ext uri="{9D8B030D-6E8A-4147-A177-3AD203B41FA5}">
                      <a16:colId xmlns:a16="http://schemas.microsoft.com/office/drawing/2014/main" val="20001"/>
                    </a:ext>
                  </a:extLst>
                </a:gridCol>
                <a:gridCol w="1304093">
                  <a:extLst>
                    <a:ext uri="{9D8B030D-6E8A-4147-A177-3AD203B41FA5}">
                      <a16:colId xmlns:a16="http://schemas.microsoft.com/office/drawing/2014/main" val="20002"/>
                    </a:ext>
                  </a:extLst>
                </a:gridCol>
                <a:gridCol w="1412767">
                  <a:extLst>
                    <a:ext uri="{9D8B030D-6E8A-4147-A177-3AD203B41FA5}">
                      <a16:colId xmlns:a16="http://schemas.microsoft.com/office/drawing/2014/main" val="20003"/>
                    </a:ext>
                  </a:extLst>
                </a:gridCol>
                <a:gridCol w="1195418">
                  <a:extLst>
                    <a:ext uri="{9D8B030D-6E8A-4147-A177-3AD203B41FA5}">
                      <a16:colId xmlns:a16="http://schemas.microsoft.com/office/drawing/2014/main" val="20004"/>
                    </a:ext>
                  </a:extLst>
                </a:gridCol>
                <a:gridCol w="1521442">
                  <a:extLst>
                    <a:ext uri="{9D8B030D-6E8A-4147-A177-3AD203B41FA5}">
                      <a16:colId xmlns:a16="http://schemas.microsoft.com/office/drawing/2014/main" val="20005"/>
                    </a:ext>
                  </a:extLst>
                </a:gridCol>
                <a:gridCol w="1363887">
                  <a:extLst>
                    <a:ext uri="{9D8B030D-6E8A-4147-A177-3AD203B41FA5}">
                      <a16:colId xmlns:a16="http://schemas.microsoft.com/office/drawing/2014/main" val="20006"/>
                    </a:ext>
                  </a:extLst>
                </a:gridCol>
              </a:tblGrid>
              <a:tr h="45779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a:lnSpc>
                          <a:spcPct val="100000"/>
                        </a:lnSpc>
                        <a:spcAft>
                          <a:spcPts val="0"/>
                        </a:spcAft>
                      </a:pPr>
                      <a:r>
                        <a:rPr lang="it-IT" sz="1600" kern="50" dirty="0">
                          <a:effectLst/>
                          <a:latin typeface="+mn-lt"/>
                          <a:ea typeface="SimSun"/>
                          <a:cs typeface="Times New Roman"/>
                        </a:rPr>
                        <a:t>CCNL settore pubblico</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b="1" i="0" kern="50" dirty="0">
                          <a:effectLst/>
                          <a:latin typeface="+mn-lt"/>
                          <a:ea typeface="Calibri"/>
                          <a:cs typeface="Times New Roman"/>
                        </a:rPr>
                        <a:t>FUNZIONI LOCALI</a:t>
                      </a:r>
                      <a:endParaRPr lang="it-IT" sz="1600" i="0" dirty="0">
                        <a:effectLst/>
                        <a:latin typeface="+mn-lt"/>
                        <a:ea typeface="Calibri"/>
                        <a:cs typeface="Times New Roman"/>
                      </a:endParaRPr>
                    </a:p>
                    <a:p>
                      <a:pPr algn="ctr">
                        <a:lnSpc>
                          <a:spcPct val="100000"/>
                        </a:lnSpc>
                        <a:spcAft>
                          <a:spcPts val="0"/>
                        </a:spcAft>
                      </a:pPr>
                      <a:r>
                        <a:rPr lang="it-IT" sz="1600" i="0" kern="50" dirty="0">
                          <a:effectLst/>
                          <a:latin typeface="+mn-lt"/>
                          <a:ea typeface="Calibri"/>
                          <a:cs typeface="Times New Roman"/>
                        </a:rPr>
                        <a:t>2019-2021</a:t>
                      </a:r>
                      <a:endParaRPr lang="it-IT" sz="1600" i="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hMerge="1">
                  <a:txBody>
                    <a:bodyPr/>
                    <a:lstStyle/>
                    <a:p>
                      <a:endParaRPr lang="it-IT"/>
                    </a:p>
                  </a:txBody>
                  <a:tcPr/>
                </a:tc>
                <a:tc hMerge="1">
                  <a:txBody>
                    <a:bodyPr/>
                    <a:lstStyle/>
                    <a:p>
                      <a:endParaRPr lang="it-IT"/>
                    </a:p>
                  </a:txBody>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b="1" i="0" kern="50" dirty="0">
                          <a:effectLst/>
                          <a:latin typeface="+mn-lt"/>
                          <a:ea typeface="Calibri"/>
                          <a:cs typeface="Times New Roman"/>
                        </a:rPr>
                        <a:t>SANITA’</a:t>
                      </a:r>
                      <a:endParaRPr lang="it-IT" sz="1600" i="0" dirty="0">
                        <a:effectLst/>
                        <a:latin typeface="+mn-lt"/>
                        <a:ea typeface="Calibri"/>
                        <a:cs typeface="Times New Roman"/>
                      </a:endParaRPr>
                    </a:p>
                    <a:p>
                      <a:pPr algn="ctr">
                        <a:lnSpc>
                          <a:spcPct val="100000"/>
                        </a:lnSpc>
                        <a:spcAft>
                          <a:spcPts val="0"/>
                        </a:spcAft>
                      </a:pPr>
                      <a:r>
                        <a:rPr lang="it-IT" sz="1600" i="0" kern="50" dirty="0">
                          <a:effectLst/>
                          <a:latin typeface="+mn-lt"/>
                          <a:ea typeface="Calibri"/>
                          <a:cs typeface="Times New Roman"/>
                        </a:rPr>
                        <a:t>2019-2021</a:t>
                      </a:r>
                      <a:endParaRPr lang="it-IT" sz="1600" i="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tx2">
                        <a:lumMod val="25000"/>
                        <a:lumOff val="75000"/>
                      </a:schemeClr>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63093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0"/>
                        </a:spcAft>
                      </a:pPr>
                      <a:r>
                        <a:rPr lang="it-IT" sz="1600" kern="50" dirty="0">
                          <a:effectLst/>
                          <a:latin typeface="+mn-lt"/>
                          <a:ea typeface="SimSun"/>
                          <a:cs typeface="Times New Roman"/>
                        </a:rPr>
                        <a:t>Profilo</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Salario</a:t>
                      </a:r>
                    </a:p>
                    <a:p>
                      <a:pPr algn="ctr">
                        <a:lnSpc>
                          <a:spcPct val="100000"/>
                        </a:lnSpc>
                        <a:spcAft>
                          <a:spcPts val="0"/>
                        </a:spcAft>
                      </a:pPr>
                      <a:r>
                        <a:rPr lang="it-IT" sz="1600" kern="50" dirty="0">
                          <a:effectLst/>
                          <a:latin typeface="+mn-lt"/>
                          <a:ea typeface="Calibri"/>
                          <a:cs typeface="Times New Roman"/>
                        </a:rPr>
                        <a:t>(€) </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N.</a:t>
                      </a:r>
                      <a:endParaRPr lang="it-IT" sz="1600" dirty="0">
                        <a:effectLst/>
                        <a:latin typeface="+mn-lt"/>
                        <a:ea typeface="Calibri"/>
                        <a:cs typeface="Times New Roman"/>
                      </a:endParaRPr>
                    </a:p>
                    <a:p>
                      <a:pPr algn="ctr">
                        <a:lnSpc>
                          <a:spcPct val="100000"/>
                        </a:lnSpc>
                        <a:spcAft>
                          <a:spcPts val="0"/>
                        </a:spcAft>
                      </a:pPr>
                      <a:r>
                        <a:rPr lang="it-IT" sz="1600" kern="50" dirty="0">
                          <a:effectLst/>
                          <a:latin typeface="+mn-lt"/>
                          <a:ea typeface="Calibri"/>
                          <a:cs typeface="Times New Roman"/>
                        </a:rPr>
                        <a:t>ore</a:t>
                      </a:r>
                    </a:p>
                    <a:p>
                      <a:pPr algn="ctr">
                        <a:lnSpc>
                          <a:spcPct val="100000"/>
                        </a:lnSpc>
                        <a:spcAft>
                          <a:spcPts val="0"/>
                        </a:spcAft>
                      </a:pPr>
                      <a:r>
                        <a:rPr lang="it-IT" sz="1600" kern="50" dirty="0">
                          <a:effectLst/>
                          <a:latin typeface="+mn-lt"/>
                          <a:ea typeface="Calibri"/>
                          <a:cs typeface="Times New Roman"/>
                        </a:rPr>
                        <a:t>settimanali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Ferie </a:t>
                      </a:r>
                    </a:p>
                    <a:p>
                      <a:pPr algn="ctr">
                        <a:lnSpc>
                          <a:spcPct val="100000"/>
                        </a:lnSpc>
                        <a:spcAft>
                          <a:spcPts val="0"/>
                        </a:spcAft>
                      </a:pPr>
                      <a:r>
                        <a:rPr lang="it-IT" sz="1600" kern="50" dirty="0">
                          <a:effectLst/>
                          <a:latin typeface="+mn-lt"/>
                          <a:ea typeface="Calibri"/>
                          <a:cs typeface="Times New Roman"/>
                        </a:rPr>
                        <a:t>annuali </a:t>
                      </a:r>
                    </a:p>
                    <a:p>
                      <a:pPr algn="ctr">
                        <a:lnSpc>
                          <a:spcPct val="100000"/>
                        </a:lnSpc>
                        <a:spcAft>
                          <a:spcPts val="0"/>
                        </a:spcAft>
                      </a:pPr>
                      <a:r>
                        <a:rPr lang="it-IT" sz="1600" kern="50" dirty="0">
                          <a:effectLst/>
                          <a:latin typeface="+mn-lt"/>
                          <a:ea typeface="Calibri"/>
                          <a:cs typeface="Times New Roman"/>
                        </a:rPr>
                        <a:t>(giorni)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Salario </a:t>
                      </a:r>
                    </a:p>
                    <a:p>
                      <a:pPr algn="ctr">
                        <a:lnSpc>
                          <a:spcPct val="100000"/>
                        </a:lnSpc>
                        <a:spcAft>
                          <a:spcPts val="0"/>
                        </a:spcAft>
                      </a:pPr>
                      <a:r>
                        <a:rPr lang="it-IT" sz="1600" kern="50" dirty="0">
                          <a:effectLst/>
                          <a:latin typeface="+mn-lt"/>
                          <a:ea typeface="Calibri"/>
                          <a:cs typeface="Times New Roman"/>
                        </a:rPr>
                        <a:t>(€) </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N.</a:t>
                      </a:r>
                      <a:endParaRPr lang="it-IT" sz="1600" dirty="0">
                        <a:effectLst/>
                        <a:latin typeface="+mn-lt"/>
                        <a:ea typeface="Calibri"/>
                        <a:cs typeface="Times New Roman"/>
                      </a:endParaRPr>
                    </a:p>
                    <a:p>
                      <a:pPr algn="ctr">
                        <a:lnSpc>
                          <a:spcPct val="100000"/>
                        </a:lnSpc>
                        <a:spcAft>
                          <a:spcPts val="0"/>
                        </a:spcAft>
                      </a:pPr>
                      <a:r>
                        <a:rPr lang="it-IT" sz="1600" kern="50" dirty="0">
                          <a:effectLst/>
                          <a:latin typeface="+mn-lt"/>
                          <a:ea typeface="Calibri"/>
                          <a:cs typeface="Times New Roman"/>
                        </a:rPr>
                        <a:t>ore </a:t>
                      </a:r>
                    </a:p>
                    <a:p>
                      <a:pPr algn="ctr">
                        <a:lnSpc>
                          <a:spcPct val="100000"/>
                        </a:lnSpc>
                        <a:spcAft>
                          <a:spcPts val="0"/>
                        </a:spcAft>
                      </a:pPr>
                      <a:r>
                        <a:rPr lang="it-IT" sz="1600" kern="50" dirty="0">
                          <a:effectLst/>
                          <a:latin typeface="+mn-lt"/>
                          <a:ea typeface="Calibri"/>
                          <a:cs typeface="Times New Roman"/>
                        </a:rPr>
                        <a:t>settimanali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Ferie </a:t>
                      </a:r>
                    </a:p>
                    <a:p>
                      <a:pPr algn="ctr">
                        <a:lnSpc>
                          <a:spcPct val="100000"/>
                        </a:lnSpc>
                        <a:spcAft>
                          <a:spcPts val="0"/>
                        </a:spcAft>
                      </a:pPr>
                      <a:r>
                        <a:rPr lang="it-IT" sz="1600" kern="50" dirty="0">
                          <a:effectLst/>
                          <a:latin typeface="+mn-lt"/>
                          <a:ea typeface="Calibri"/>
                          <a:cs typeface="Times New Roman"/>
                        </a:rPr>
                        <a:t>annuali </a:t>
                      </a:r>
                    </a:p>
                    <a:p>
                      <a:pPr algn="ctr">
                        <a:lnSpc>
                          <a:spcPct val="100000"/>
                        </a:lnSpc>
                        <a:spcAft>
                          <a:spcPts val="0"/>
                        </a:spcAft>
                      </a:pPr>
                      <a:r>
                        <a:rPr lang="it-IT" sz="1600" kern="50" dirty="0">
                          <a:effectLst/>
                          <a:latin typeface="+mn-lt"/>
                          <a:ea typeface="Calibri"/>
                          <a:cs typeface="Times New Roman"/>
                        </a:rPr>
                        <a:t>(giorni)</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0793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Aft>
                          <a:spcPts val="0"/>
                        </a:spcAft>
                      </a:pPr>
                      <a:r>
                        <a:rPr lang="it-IT" sz="1600" b="1" kern="50" dirty="0">
                          <a:effectLst/>
                          <a:latin typeface="+mn-lt"/>
                          <a:ea typeface="SimSun"/>
                          <a:cs typeface="Times New Roman"/>
                        </a:rPr>
                        <a:t>Operatore socio-sanitario</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1.586,21</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Calibri"/>
                          <a:cs typeface="Times New Roman"/>
                        </a:rPr>
                        <a:t>36</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SimSun"/>
                          <a:cs typeface="Times New Roman"/>
                        </a:rPr>
                        <a:t>32</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SimSun"/>
                          <a:cs typeface="Times New Roman"/>
                        </a:rPr>
                        <a:t>1.675,44</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SimSun"/>
                          <a:cs typeface="Times New Roman"/>
                        </a:rPr>
                        <a:t>36</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0"/>
                        </a:spcAft>
                      </a:pPr>
                      <a:r>
                        <a:rPr lang="it-IT" sz="1600" kern="50" dirty="0">
                          <a:effectLst/>
                          <a:latin typeface="+mn-lt"/>
                          <a:ea typeface="SimSun"/>
                          <a:cs typeface="Times New Roman"/>
                        </a:rPr>
                        <a:t>32</a:t>
                      </a:r>
                      <a:endParaRPr lang="it-IT" sz="1600" dirty="0">
                        <a:effectLst/>
                        <a:latin typeface="+mn-lt"/>
                        <a:ea typeface="Calibri"/>
                        <a:cs typeface="Times New Roman"/>
                      </a:endParaRPr>
                    </a:p>
                  </a:txBody>
                  <a:tcPr marL="63508" marR="635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67768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0C0A9-C772-F157-4934-3F7A31CD7C5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5F1924B-2FA2-C55C-BA2B-19A6D8FFA61B}"/>
              </a:ext>
            </a:extLst>
          </p:cNvPr>
          <p:cNvSpPr>
            <a:spLocks noGrp="1"/>
          </p:cNvSpPr>
          <p:nvPr>
            <p:ph type="title"/>
          </p:nvPr>
        </p:nvSpPr>
        <p:spPr>
          <a:xfrm>
            <a:off x="245327" y="261433"/>
            <a:ext cx="11474605" cy="839207"/>
          </a:xfrm>
        </p:spPr>
        <p:txBody>
          <a:bodyPr>
            <a:normAutofit fontScale="90000"/>
          </a:bodyPr>
          <a:lstStyle/>
          <a:p>
            <a:pPr algn="ctr"/>
            <a:r>
              <a:rPr lang="it-IT" dirty="0"/>
              <a:t>L’azione del sindacato nella tutela del lavoro di cura</a:t>
            </a:r>
          </a:p>
        </p:txBody>
      </p:sp>
      <p:sp>
        <p:nvSpPr>
          <p:cNvPr id="3" name="Segnaposto contenuto 2">
            <a:extLst>
              <a:ext uri="{FF2B5EF4-FFF2-40B4-BE49-F238E27FC236}">
                <a16:creationId xmlns:a16="http://schemas.microsoft.com/office/drawing/2014/main" id="{1A02FC56-DF06-7EFF-D11A-82398079E50B}"/>
              </a:ext>
            </a:extLst>
          </p:cNvPr>
          <p:cNvSpPr>
            <a:spLocks noGrp="1"/>
          </p:cNvSpPr>
          <p:nvPr>
            <p:ph idx="1"/>
          </p:nvPr>
        </p:nvSpPr>
        <p:spPr>
          <a:xfrm>
            <a:off x="490654" y="1201480"/>
            <a:ext cx="11229278" cy="5273748"/>
          </a:xfrm>
        </p:spPr>
        <p:txBody>
          <a:bodyPr>
            <a:normAutofit/>
          </a:bodyPr>
          <a:lstStyle/>
          <a:p>
            <a:pPr marR="0" lvl="0" algn="just" defTabSz="914400" rtl="0" eaLnBrk="0" fontAlgn="base" latinLnBrk="0" hangingPunct="0">
              <a:lnSpc>
                <a:spcPct val="100000"/>
              </a:lnSpc>
              <a:spcBef>
                <a:spcPct val="0"/>
              </a:spcBef>
              <a:spcAft>
                <a:spcPts val="600"/>
              </a:spcAft>
              <a:buClrTx/>
              <a:buSzTx/>
              <a:tabLst/>
              <a:defRPr/>
            </a:pPr>
            <a:r>
              <a:rPr lang="it-IT" altLang="en-US" sz="2000" dirty="0">
                <a:solidFill>
                  <a:prstClr val="black"/>
                </a:solidFill>
                <a:latin typeface="Arial" panose="020B0604020202020204" pitchFamily="34" charset="0"/>
                <a:ea typeface="Times New Roman" panose="02020603050405020304" pitchFamily="18" charset="0"/>
                <a:cs typeface="Arial" panose="020B0604020202020204" pitchFamily="34" charset="0"/>
              </a:rPr>
              <a:t>Un sistema di servizi di cura agli anziani basato sul crescente ricorso a pratiche di mercato nella fornitura dei servizi e sulla svalutazione del lavoro di cura rischia di dare origine a una </a:t>
            </a:r>
            <a:r>
              <a:rPr lang="it-IT" altLang="en-US" sz="2000" b="1" dirty="0">
                <a:solidFill>
                  <a:prstClr val="black"/>
                </a:solidFill>
                <a:latin typeface="Arial" panose="020B0604020202020204" pitchFamily="34" charset="0"/>
                <a:ea typeface="Times New Roman" panose="02020603050405020304" pitchFamily="18" charset="0"/>
                <a:cs typeface="Arial" panose="020B0604020202020204" pitchFamily="34" charset="0"/>
              </a:rPr>
              <a:t>contrapposizione tra il diritto alla cura e il diritto a un lavoro dignitoso nella cura</a:t>
            </a:r>
            <a:endParaRPr lang="it-IT" altLang="en-US" sz="20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marR="0" lvl="0" algn="just" defTabSz="914400" rtl="0" eaLnBrk="0" fontAlgn="base" latinLnBrk="0" hangingPunct="0">
              <a:lnSpc>
                <a:spcPct val="100000"/>
              </a:lnSpc>
              <a:spcBef>
                <a:spcPct val="0"/>
              </a:spcBef>
              <a:spcAft>
                <a:spcPts val="600"/>
              </a:spcAft>
              <a:buClrTx/>
              <a:buSzTx/>
              <a:buFont typeface="Wingdings" panose="05000000000000000000" pitchFamily="2" charset="2"/>
              <a:buChar char="Ø"/>
              <a:tabLst/>
              <a:defRPr/>
            </a:pPr>
            <a:r>
              <a:rPr lang="it-IT" altLang="en-US" sz="2000" dirty="0">
                <a:solidFill>
                  <a:prstClr val="black"/>
                </a:solidFill>
                <a:latin typeface="Arial" panose="020B0604020202020204" pitchFamily="34" charset="0"/>
                <a:ea typeface="Times New Roman" panose="02020603050405020304" pitchFamily="18" charset="0"/>
                <a:cs typeface="Arial" panose="020B0604020202020204" pitchFamily="34" charset="0"/>
              </a:rPr>
              <a:t>Un sistema così configurato pone una serie di sfide organizzative alle organizzazioni sindacali</a:t>
            </a:r>
          </a:p>
          <a:p>
            <a:pPr marR="0" lvl="0" algn="just" defTabSz="914400" rtl="0" eaLnBrk="0" fontAlgn="base" latinLnBrk="0" hangingPunct="0">
              <a:lnSpc>
                <a:spcPct val="100000"/>
              </a:lnSpc>
              <a:spcBef>
                <a:spcPct val="0"/>
              </a:spcBef>
              <a:spcAft>
                <a:spcPct val="0"/>
              </a:spcAft>
              <a:buClrTx/>
              <a:buSzTx/>
              <a:tabLst/>
              <a:defRPr/>
            </a:pPr>
            <a:endParaRPr lang="it-IT" sz="2000" dirty="0">
              <a:solidFill>
                <a:prstClr val="black"/>
              </a:solidFill>
              <a:latin typeface="Arial" panose="020B0604020202020204" pitchFamily="34" charset="0"/>
              <a:cs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tabLst/>
              <a:defRPr/>
            </a:pPr>
            <a:r>
              <a:rPr lang="it-IT" sz="2000" u="sng" dirty="0">
                <a:solidFill>
                  <a:prstClr val="black"/>
                </a:solidFill>
                <a:latin typeface="Arial" panose="020B0604020202020204" pitchFamily="34" charset="0"/>
                <a:cs typeface="Arial" panose="020B0604020202020204" pitchFamily="34" charset="0"/>
              </a:rPr>
              <a:t>Obiettivo</a:t>
            </a:r>
            <a:r>
              <a:rPr lang="it-IT" sz="2000" dirty="0">
                <a:solidFill>
                  <a:prstClr val="black"/>
                </a:solidFill>
                <a:latin typeface="Arial" panose="020B0604020202020204" pitchFamily="34" charset="0"/>
                <a:cs typeface="Arial" panose="020B0604020202020204" pitchFamily="34" charset="0"/>
              </a:rPr>
              <a:t>: approfondire </a:t>
            </a:r>
            <a:r>
              <a:rPr lang="it-IT" sz="2000" b="1" dirty="0">
                <a:solidFill>
                  <a:prstClr val="black"/>
                </a:solidFill>
                <a:latin typeface="Arial" panose="020B0604020202020204" pitchFamily="34" charset="0"/>
                <a:cs typeface="Arial" panose="020B0604020202020204" pitchFamily="34" charset="0"/>
              </a:rPr>
              <a:t>a</a:t>
            </a:r>
            <a:r>
              <a:rPr lang="it-IT" sz="2000" b="1" dirty="0"/>
              <a:t>zioni e strategie promosse dal sindacato per tutelare i lavoratori e le lavoratrici</a:t>
            </a:r>
            <a:r>
              <a:rPr lang="it-IT" sz="2000" dirty="0"/>
              <a:t> nel campo della cura degli anziani in Italia. </a:t>
            </a:r>
          </a:p>
          <a:p>
            <a:pPr marR="0" lvl="0" algn="just" defTabSz="914400" rtl="0" eaLnBrk="0" fontAlgn="base" latinLnBrk="0" hangingPunct="0">
              <a:lnSpc>
                <a:spcPct val="100000"/>
              </a:lnSpc>
              <a:spcBef>
                <a:spcPct val="0"/>
              </a:spcBef>
              <a:spcAft>
                <a:spcPct val="0"/>
              </a:spcAft>
              <a:buClrTx/>
              <a:buSzTx/>
              <a:tabLst/>
              <a:defRPr/>
            </a:pPr>
            <a:endParaRPr lang="it-IT" sz="2000" dirty="0"/>
          </a:p>
          <a:p>
            <a:pPr marR="0" lvl="0" algn="just" defTabSz="914400" rtl="0" eaLnBrk="0" fontAlgn="base" latinLnBrk="0" hangingPunct="0">
              <a:lnSpc>
                <a:spcPct val="100000"/>
              </a:lnSpc>
              <a:spcBef>
                <a:spcPct val="0"/>
              </a:spcBef>
              <a:spcAft>
                <a:spcPts val="600"/>
              </a:spcAft>
              <a:buClrTx/>
              <a:buSzTx/>
              <a:tabLst/>
              <a:defRPr/>
            </a:pPr>
            <a:r>
              <a:rPr lang="it-IT" sz="2000" dirty="0"/>
              <a:t>Tre casi di che rispondono a queste sfide in arene diverse e attraverso strategie differenti di tutela della qualità del lavoro nei servizi di cura e/o di miglioramento delle condizioni di lavoro</a:t>
            </a:r>
          </a:p>
          <a:p>
            <a:pPr marR="0" lvl="0" algn="just" defTabSz="914400" rtl="0" eaLnBrk="0" fontAlgn="base" latinLnBrk="0" hangingPunct="0">
              <a:lnSpc>
                <a:spcPct val="100000"/>
              </a:lnSpc>
              <a:spcBef>
                <a:spcPct val="0"/>
              </a:spcBef>
              <a:spcAft>
                <a:spcPts val="600"/>
              </a:spcAft>
              <a:buClrTx/>
              <a:buSzTx/>
              <a:tabLst/>
              <a:defRPr/>
            </a:pPr>
            <a:endParaRPr lang="it-IT" sz="2000" dirty="0"/>
          </a:p>
          <a:p>
            <a:pPr marL="808038" lvl="1" indent="-350838" algn="just" eaLnBrk="0" fontAlgn="base" hangingPunct="0">
              <a:lnSpc>
                <a:spcPct val="100000"/>
              </a:lnSpc>
              <a:spcBef>
                <a:spcPct val="0"/>
              </a:spcBef>
              <a:spcAft>
                <a:spcPts val="600"/>
              </a:spcAft>
              <a:buFont typeface="+mj-lt"/>
              <a:buAutoNum type="arabicPeriod"/>
              <a:defRPr/>
            </a:pPr>
            <a:r>
              <a:rPr lang="it-IT" sz="2000" i="1" dirty="0"/>
              <a:t>Rinegoziazione delle tariffe riconosciute ai fornitori privati nel sistema di accreditamento dei servizi di cura agli anziani della regione Emilia-Romagna</a:t>
            </a:r>
          </a:p>
          <a:p>
            <a:pPr marL="808038" lvl="1" indent="-350838" algn="just" eaLnBrk="0" fontAlgn="base" hangingPunct="0">
              <a:lnSpc>
                <a:spcPct val="100000"/>
              </a:lnSpc>
              <a:spcBef>
                <a:spcPct val="0"/>
              </a:spcBef>
              <a:spcAft>
                <a:spcPts val="600"/>
              </a:spcAft>
              <a:buFont typeface="+mj-lt"/>
              <a:buAutoNum type="arabicPeriod"/>
              <a:defRPr/>
            </a:pPr>
            <a:r>
              <a:rPr lang="it-IT" sz="2000" i="1" dirty="0"/>
              <a:t>Vertenze e conflittualità: La camera del lavoro di Modena e il progetto “Professioni Sicure”</a:t>
            </a:r>
          </a:p>
          <a:p>
            <a:pPr marL="808038" lvl="1" indent="-350838" algn="just" eaLnBrk="0" fontAlgn="base" hangingPunct="0">
              <a:lnSpc>
                <a:spcPct val="100000"/>
              </a:lnSpc>
              <a:spcBef>
                <a:spcPct val="0"/>
              </a:spcBef>
              <a:spcAft>
                <a:spcPts val="600"/>
              </a:spcAft>
              <a:buFont typeface="+mj-lt"/>
              <a:buAutoNum type="arabicPeriod"/>
              <a:defRPr/>
            </a:pPr>
            <a:r>
              <a:rPr lang="it-IT" sz="2000" i="1" dirty="0"/>
              <a:t>L’azione dei sindacati nell’alveo della contrattazione collettiva</a:t>
            </a:r>
          </a:p>
          <a:p>
            <a:pPr marL="914400" lvl="1" indent="-457200" algn="just" eaLnBrk="0" fontAlgn="base" hangingPunct="0">
              <a:lnSpc>
                <a:spcPct val="100000"/>
              </a:lnSpc>
              <a:spcBef>
                <a:spcPct val="0"/>
              </a:spcBef>
              <a:spcAft>
                <a:spcPct val="0"/>
              </a:spcAft>
              <a:buFont typeface="+mj-lt"/>
              <a:buAutoNum type="arabicPeriod"/>
              <a:defRPr/>
            </a:pPr>
            <a:endParaRPr lang="it-IT" sz="1600" dirty="0"/>
          </a:p>
        </p:txBody>
      </p:sp>
    </p:spTree>
    <p:extLst>
      <p:ext uri="{BB962C8B-B14F-4D97-AF65-F5344CB8AC3E}">
        <p14:creationId xmlns:p14="http://schemas.microsoft.com/office/powerpoint/2010/main" val="680060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48198-92DC-95E5-52C7-02F62DFE317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312DE18-896C-3798-A10C-EA0D76B1BBF1}"/>
              </a:ext>
            </a:extLst>
          </p:cNvPr>
          <p:cNvSpPr>
            <a:spLocks noGrp="1"/>
          </p:cNvSpPr>
          <p:nvPr>
            <p:ph type="title"/>
          </p:nvPr>
        </p:nvSpPr>
        <p:spPr>
          <a:xfrm>
            <a:off x="489876" y="367758"/>
            <a:ext cx="11474605" cy="839207"/>
          </a:xfrm>
        </p:spPr>
        <p:txBody>
          <a:bodyPr>
            <a:normAutofit fontScale="90000"/>
          </a:bodyPr>
          <a:lstStyle/>
          <a:p>
            <a:pPr algn="ctr"/>
            <a:r>
              <a:rPr lang="it-IT" dirty="0"/>
              <a:t>Caso 1. Rinegoziazione delle tariffe riconosciute ai fornitori privati accreditati</a:t>
            </a:r>
          </a:p>
        </p:txBody>
      </p:sp>
      <p:sp>
        <p:nvSpPr>
          <p:cNvPr id="3" name="Segnaposto contenuto 2">
            <a:extLst>
              <a:ext uri="{FF2B5EF4-FFF2-40B4-BE49-F238E27FC236}">
                <a16:creationId xmlns:a16="http://schemas.microsoft.com/office/drawing/2014/main" id="{1EA9D903-5469-24F7-9100-D6C3681045D4}"/>
              </a:ext>
            </a:extLst>
          </p:cNvPr>
          <p:cNvSpPr>
            <a:spLocks noGrp="1"/>
          </p:cNvSpPr>
          <p:nvPr>
            <p:ph idx="1"/>
          </p:nvPr>
        </p:nvSpPr>
        <p:spPr>
          <a:xfrm>
            <a:off x="245327" y="1516306"/>
            <a:ext cx="11229278" cy="4894573"/>
          </a:xfrm>
        </p:spPr>
        <p:txBody>
          <a:bodyPr>
            <a:normAutofit/>
          </a:bodyPr>
          <a:lstStyle/>
          <a:p>
            <a:pPr marL="377825" lvl="1" indent="-285750" algn="just">
              <a:lnSpc>
                <a:spcPct val="100000"/>
              </a:lnSpc>
              <a:spcBef>
                <a:spcPts val="0"/>
              </a:spcBef>
              <a:spcAft>
                <a:spcPts val="600"/>
              </a:spcAft>
              <a:buClr>
                <a:schemeClr val="tx1"/>
              </a:buClr>
              <a:buSzPct val="100000"/>
              <a:defRPr/>
            </a:pPr>
            <a:r>
              <a:rPr lang="it-IT" altLang="it-IT" sz="2000" b="1" dirty="0">
                <a:solidFill>
                  <a:srgbClr val="FF0000"/>
                </a:solidFill>
                <a:ea typeface="ＭＳ Ｐゴシック" panose="020B0600070205080204" pitchFamily="34" charset="-128"/>
              </a:rPr>
              <a:t>Problema affrontato</a:t>
            </a:r>
            <a:r>
              <a:rPr lang="it-IT" altLang="it-IT" sz="2000" dirty="0">
                <a:ea typeface="ＭＳ Ｐゴシック" panose="020B0600070205080204" pitchFamily="34" charset="-128"/>
              </a:rPr>
              <a:t>: </a:t>
            </a:r>
            <a:r>
              <a:rPr lang="it-IT" altLang="it-IT" sz="2000" b="1" dirty="0">
                <a:ea typeface="ＭＳ Ｐゴシック" panose="020B0600070205080204" pitchFamily="34" charset="-128"/>
              </a:rPr>
              <a:t>frammentazione del sistema contrattuale e delle condizioni di lavoro applicate dai fornitori privati all'interno del sistema di accreditamento </a:t>
            </a:r>
            <a:r>
              <a:rPr lang="it-IT" altLang="it-IT" sz="2000" dirty="0">
                <a:ea typeface="ＭＳ Ｐゴシック" panose="020B0600070205080204" pitchFamily="34" charset="-128"/>
              </a:rPr>
              <a:t>della regione Emilia-Romagna (2009) </a:t>
            </a:r>
          </a:p>
          <a:p>
            <a:pPr marL="892175" lvl="2" indent="-342900" algn="just">
              <a:lnSpc>
                <a:spcPct val="100000"/>
              </a:lnSpc>
              <a:spcBef>
                <a:spcPts val="0"/>
              </a:spcBef>
              <a:spcAft>
                <a:spcPts val="600"/>
              </a:spcAft>
              <a:buClr>
                <a:schemeClr val="tx1"/>
              </a:buClr>
              <a:buSzPct val="100000"/>
              <a:buFont typeface="Wingdings" panose="05000000000000000000" pitchFamily="2" charset="2"/>
              <a:buChar char="Ø"/>
              <a:defRPr/>
            </a:pPr>
            <a:r>
              <a:rPr lang="it-IT" altLang="it-IT" sz="1800" dirty="0">
                <a:ea typeface="ＭＳ Ｐゴシック" panose="020B0600070205080204" pitchFamily="34" charset="-128"/>
              </a:rPr>
              <a:t>ANASTE individuato come CCNL di riferimento</a:t>
            </a:r>
          </a:p>
          <a:p>
            <a:pPr marL="892175" lvl="2" indent="-342900" algn="just">
              <a:lnSpc>
                <a:spcPct val="100000"/>
              </a:lnSpc>
              <a:spcBef>
                <a:spcPts val="0"/>
              </a:spcBef>
              <a:spcAft>
                <a:spcPts val="600"/>
              </a:spcAft>
              <a:buClr>
                <a:schemeClr val="tx1"/>
              </a:buClr>
              <a:buSzPct val="100000"/>
              <a:buFont typeface="Wingdings" panose="05000000000000000000" pitchFamily="2" charset="2"/>
              <a:buChar char="Ø"/>
              <a:defRPr/>
            </a:pPr>
            <a:r>
              <a:rPr lang="it-IT" altLang="it-IT" sz="1800" dirty="0">
                <a:ea typeface="ＭＳ Ｐゴシック" panose="020B0600070205080204" pitchFamily="34" charset="-128"/>
              </a:rPr>
              <a:t>Mancato rinnovo dei CCNL privati fino al triennio 2017-2019</a:t>
            </a:r>
          </a:p>
          <a:p>
            <a:pPr marL="549275" lvl="2" indent="0" algn="just">
              <a:lnSpc>
                <a:spcPct val="100000"/>
              </a:lnSpc>
              <a:spcBef>
                <a:spcPts val="0"/>
              </a:spcBef>
              <a:spcAft>
                <a:spcPts val="600"/>
              </a:spcAft>
              <a:buClr>
                <a:schemeClr val="tx1"/>
              </a:buClr>
              <a:buSzPct val="100000"/>
              <a:buNone/>
              <a:defRPr/>
            </a:pPr>
            <a:endParaRPr lang="it-IT" altLang="it-IT" sz="1600" dirty="0">
              <a:ea typeface="ＭＳ Ｐゴシック" panose="020B0600070205080204" pitchFamily="34" charset="-128"/>
            </a:endParaRPr>
          </a:p>
          <a:p>
            <a:pPr marL="377825" lvl="1" indent="-285750" algn="just">
              <a:lnSpc>
                <a:spcPct val="100000"/>
              </a:lnSpc>
              <a:spcBef>
                <a:spcPts val="0"/>
              </a:spcBef>
              <a:spcAft>
                <a:spcPts val="1200"/>
              </a:spcAft>
              <a:buClr>
                <a:srgbClr val="008080"/>
              </a:buClr>
              <a:buSzPct val="100000"/>
              <a:defRPr/>
            </a:pPr>
            <a:r>
              <a:rPr lang="it-IT" altLang="it-IT" sz="2000" dirty="0">
                <a:ea typeface="ＭＳ Ｐゴシック" panose="020B0600070205080204" pitchFamily="34" charset="-128"/>
              </a:rPr>
              <a:t>P</a:t>
            </a:r>
            <a:r>
              <a:rPr lang="it-IT" altLang="it-IT" sz="2000" i="0" dirty="0">
                <a:ea typeface="ＭＳ Ｐゴシック" panose="020B0600070205080204" pitchFamily="34" charset="-128"/>
              </a:rPr>
              <a:t>rotocollo regionale sulla qualità del lavoro negli appalti pubblici (2017) →</a:t>
            </a:r>
            <a:r>
              <a:rPr lang="it-IT" altLang="it-IT" sz="2000" dirty="0">
                <a:ea typeface="ＭＳ Ｐゴシック" panose="020B0600070205080204" pitchFamily="34" charset="-128"/>
              </a:rPr>
              <a:t>  </a:t>
            </a:r>
            <a:r>
              <a:rPr lang="it-IT" altLang="it-IT" sz="2000" b="1" dirty="0">
                <a:solidFill>
                  <a:srgbClr val="FF0000"/>
                </a:solidFill>
                <a:ea typeface="ＭＳ Ｐゴシック" panose="020B0600070205080204" pitchFamily="34" charset="-128"/>
              </a:rPr>
              <a:t>presupposto istituzionale</a:t>
            </a:r>
            <a:r>
              <a:rPr lang="it-IT" altLang="it-IT" sz="2000" dirty="0">
                <a:solidFill>
                  <a:srgbClr val="FF0000"/>
                </a:solidFill>
                <a:ea typeface="ＭＳ Ｐゴシック" panose="020B0600070205080204" pitchFamily="34" charset="-128"/>
              </a:rPr>
              <a:t> </a:t>
            </a:r>
            <a:r>
              <a:rPr lang="it-IT" altLang="it-IT" sz="2000" dirty="0">
                <a:ea typeface="ＭＳ Ｐゴシック" panose="020B0600070205080204" pitchFamily="34" charset="-128"/>
              </a:rPr>
              <a:t>per negoziare regole </a:t>
            </a:r>
            <a:r>
              <a:rPr lang="it-IT" altLang="it-IT" sz="2000" i="0" dirty="0">
                <a:ea typeface="ＭＳ Ｐゴシック" panose="020B0600070205080204" pitchFamily="34" charset="-128"/>
              </a:rPr>
              <a:t>e criteri per l'accreditamento stabiliti dal tavolo tecnico tra l'amministrazione regionale e le organizzazioni sindacali e datoriali più rappresentative </a:t>
            </a:r>
          </a:p>
          <a:p>
            <a:pPr marL="377825" lvl="1" indent="-285750" algn="just">
              <a:lnSpc>
                <a:spcPct val="100000"/>
              </a:lnSpc>
              <a:spcBef>
                <a:spcPts val="0"/>
              </a:spcBef>
              <a:spcAft>
                <a:spcPts val="1200"/>
              </a:spcAft>
              <a:buClr>
                <a:srgbClr val="008080"/>
              </a:buClr>
              <a:buSzPct val="100000"/>
              <a:defRPr/>
            </a:pPr>
            <a:r>
              <a:rPr lang="it-IT" altLang="it-IT" sz="2000" b="1" i="0" dirty="0">
                <a:solidFill>
                  <a:srgbClr val="00B0F0"/>
                </a:solidFill>
                <a:ea typeface="ＭＳ Ｐゴシック" panose="020B0600070205080204" pitchFamily="34" charset="-128"/>
              </a:rPr>
              <a:t>Tariffe per la fornitura di servizi più elevate per i fornitori che applicano CCNL firmati dalle parti sociali più rappresentative</a:t>
            </a:r>
            <a:r>
              <a:rPr lang="it-IT" altLang="it-IT" sz="2000" i="0" dirty="0">
                <a:solidFill>
                  <a:srgbClr val="00B0F0"/>
                </a:solidFill>
                <a:ea typeface="ＭＳ Ｐゴシック" panose="020B0600070205080204" pitchFamily="34" charset="-128"/>
              </a:rPr>
              <a:t> → disincentivo ad applicare CCNL “pirata”</a:t>
            </a:r>
          </a:p>
          <a:p>
            <a:pPr marL="377825" lvl="1" indent="-285750" algn="just">
              <a:lnSpc>
                <a:spcPct val="100000"/>
              </a:lnSpc>
              <a:spcBef>
                <a:spcPts val="0"/>
              </a:spcBef>
              <a:spcAft>
                <a:spcPts val="1200"/>
              </a:spcAft>
              <a:buClr>
                <a:srgbClr val="008080"/>
              </a:buClr>
              <a:buSzPct val="100000"/>
              <a:defRPr/>
            </a:pPr>
            <a:r>
              <a:rPr lang="it-IT" altLang="it-IT" sz="2000" b="1" i="0" dirty="0">
                <a:solidFill>
                  <a:srgbClr val="FF0000"/>
                </a:solidFill>
                <a:ea typeface="ＭＳ Ｐゴシック" panose="020B0600070205080204" pitchFamily="34" charset="-128"/>
              </a:rPr>
              <a:t>Risultato</a:t>
            </a:r>
            <a:r>
              <a:rPr lang="it-IT" altLang="it-IT" sz="2000" i="0" dirty="0">
                <a:ea typeface="ＭＳ Ｐゴシック" panose="020B0600070205080204" pitchFamily="34" charset="-128"/>
              </a:rPr>
              <a:t>: contenimento della frammentazione delle condizioni di lavoro e limiti alla possibilità di shopping regime shopping tra </a:t>
            </a:r>
            <a:r>
              <a:rPr lang="it-IT" altLang="it-IT" sz="2000" dirty="0">
                <a:ea typeface="ＭＳ Ｐゴシック" panose="020B0600070205080204" pitchFamily="34" charset="-128"/>
              </a:rPr>
              <a:t>CCNL</a:t>
            </a:r>
            <a:endParaRPr lang="it-IT" altLang="it-IT" sz="2000" i="0" dirty="0">
              <a:ea typeface="ＭＳ Ｐゴシック" panose="020B0600070205080204" pitchFamily="34" charset="-128"/>
            </a:endParaRPr>
          </a:p>
          <a:p>
            <a:pPr algn="just"/>
            <a:endParaRPr lang="it-IT" sz="2000" dirty="0"/>
          </a:p>
        </p:txBody>
      </p:sp>
    </p:spTree>
    <p:extLst>
      <p:ext uri="{BB962C8B-B14F-4D97-AF65-F5344CB8AC3E}">
        <p14:creationId xmlns:p14="http://schemas.microsoft.com/office/powerpoint/2010/main" val="3943311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0F06E-EA8C-3807-D724-BAA6DCED228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782AB2B-6F48-8FFE-0A2A-EF02A9C09F1C}"/>
              </a:ext>
            </a:extLst>
          </p:cNvPr>
          <p:cNvSpPr>
            <a:spLocks noGrp="1"/>
          </p:cNvSpPr>
          <p:nvPr>
            <p:ph type="title"/>
          </p:nvPr>
        </p:nvSpPr>
        <p:spPr>
          <a:xfrm>
            <a:off x="489876" y="367758"/>
            <a:ext cx="11474605" cy="839207"/>
          </a:xfrm>
        </p:spPr>
        <p:txBody>
          <a:bodyPr>
            <a:normAutofit fontScale="90000"/>
          </a:bodyPr>
          <a:lstStyle/>
          <a:p>
            <a:pPr algn="ctr"/>
            <a:r>
              <a:rPr lang="it-IT" dirty="0"/>
              <a:t>Caso 1. Rinegoziazione delle tariffe riconosciute ai fornitori privati accreditati</a:t>
            </a:r>
          </a:p>
        </p:txBody>
      </p:sp>
      <p:sp>
        <p:nvSpPr>
          <p:cNvPr id="3" name="Segnaposto contenuto 2">
            <a:extLst>
              <a:ext uri="{FF2B5EF4-FFF2-40B4-BE49-F238E27FC236}">
                <a16:creationId xmlns:a16="http://schemas.microsoft.com/office/drawing/2014/main" id="{F61DFFB7-4E96-07BC-ECFC-61FD3EF8CB23}"/>
              </a:ext>
            </a:extLst>
          </p:cNvPr>
          <p:cNvSpPr>
            <a:spLocks noGrp="1"/>
          </p:cNvSpPr>
          <p:nvPr>
            <p:ph idx="1"/>
          </p:nvPr>
        </p:nvSpPr>
        <p:spPr>
          <a:xfrm>
            <a:off x="245327" y="1516306"/>
            <a:ext cx="11229278" cy="4894573"/>
          </a:xfrm>
        </p:spPr>
        <p:txBody>
          <a:bodyPr>
            <a:normAutofit/>
          </a:bodyPr>
          <a:lstStyle/>
          <a:p>
            <a:pPr algn="just"/>
            <a:r>
              <a:rPr lang="it-IT" sz="2000" dirty="0">
                <a:solidFill>
                  <a:srgbClr val="00B0F0"/>
                </a:solidFill>
              </a:rPr>
              <a:t>Nella delibera regionale (DRG) n. 1142/2020, l’aumento per le organizzazioni che applicavano CCNL diversi da </a:t>
            </a:r>
            <a:r>
              <a:rPr lang="it-IT" sz="2000" dirty="0" err="1">
                <a:solidFill>
                  <a:srgbClr val="00B0F0"/>
                </a:solidFill>
              </a:rPr>
              <a:t>Anaste</a:t>
            </a:r>
            <a:r>
              <a:rPr lang="it-IT" sz="2000" dirty="0">
                <a:solidFill>
                  <a:srgbClr val="00B0F0"/>
                </a:solidFill>
              </a:rPr>
              <a:t> è stato il doppio rispetto all’aumento riconosciuto alle organizzazioni che adottavano il contratto ANASTE. </a:t>
            </a:r>
          </a:p>
        </p:txBody>
      </p:sp>
      <p:graphicFrame>
        <p:nvGraphicFramePr>
          <p:cNvPr id="4" name="Tabella 3">
            <a:extLst>
              <a:ext uri="{FF2B5EF4-FFF2-40B4-BE49-F238E27FC236}">
                <a16:creationId xmlns:a16="http://schemas.microsoft.com/office/drawing/2014/main" id="{401BAEF8-5549-2B00-034A-921FBB2D2433}"/>
              </a:ext>
            </a:extLst>
          </p:cNvPr>
          <p:cNvGraphicFramePr>
            <a:graphicFrameLocks noGrp="1"/>
          </p:cNvGraphicFramePr>
          <p:nvPr>
            <p:extLst>
              <p:ext uri="{D42A27DB-BD31-4B8C-83A1-F6EECF244321}">
                <p14:modId xmlns:p14="http://schemas.microsoft.com/office/powerpoint/2010/main" val="2119368894"/>
              </p:ext>
            </p:extLst>
          </p:nvPr>
        </p:nvGraphicFramePr>
        <p:xfrm>
          <a:off x="717395" y="3963592"/>
          <a:ext cx="4386233" cy="1706880"/>
        </p:xfrm>
        <a:graphic>
          <a:graphicData uri="http://schemas.openxmlformats.org/drawingml/2006/table">
            <a:tbl>
              <a:tblPr firstRow="1" firstCol="1" lastRow="1" lastCol="1" bandRow="1" bandCol="1"/>
              <a:tblGrid>
                <a:gridCol w="1437005">
                  <a:extLst>
                    <a:ext uri="{9D8B030D-6E8A-4147-A177-3AD203B41FA5}">
                      <a16:colId xmlns:a16="http://schemas.microsoft.com/office/drawing/2014/main" val="2959596358"/>
                    </a:ext>
                  </a:extLst>
                </a:gridCol>
                <a:gridCol w="1439405">
                  <a:extLst>
                    <a:ext uri="{9D8B030D-6E8A-4147-A177-3AD203B41FA5}">
                      <a16:colId xmlns:a16="http://schemas.microsoft.com/office/drawing/2014/main" val="216197507"/>
                    </a:ext>
                  </a:extLst>
                </a:gridCol>
                <a:gridCol w="1509823">
                  <a:extLst>
                    <a:ext uri="{9D8B030D-6E8A-4147-A177-3AD203B41FA5}">
                      <a16:colId xmlns:a16="http://schemas.microsoft.com/office/drawing/2014/main" val="1685934278"/>
                    </a:ext>
                  </a:extLst>
                </a:gridCol>
              </a:tblGrid>
              <a:tr h="278765">
                <a:tc>
                  <a:txBody>
                    <a:bodyPr/>
                    <a:lstStyle/>
                    <a:p>
                      <a:pPr marL="46990" marR="32385" algn="ctr"/>
                      <a:r>
                        <a:rPr lang="en-US" sz="1600" b="1" dirty="0" err="1">
                          <a:solidFill>
                            <a:srgbClr val="000000"/>
                          </a:solidFill>
                          <a:effectLst/>
                          <a:latin typeface="+mn-lt"/>
                          <a:ea typeface="Courier New" panose="02070309020205020404" pitchFamily="49" charset="0"/>
                          <a:cs typeface="Times New Roman" panose="02020603050405020304" pitchFamily="18" charset="0"/>
                        </a:rPr>
                        <a:t>Livello</a:t>
                      </a:r>
                      <a:r>
                        <a:rPr lang="en-US" sz="1600" b="1" dirty="0">
                          <a:solidFill>
                            <a:srgbClr val="000000"/>
                          </a:solidFill>
                          <a:effectLst/>
                          <a:latin typeface="+mn-lt"/>
                          <a:ea typeface="Courier New" panose="02070309020205020404" pitchFamily="49" charset="0"/>
                          <a:cs typeface="Times New Roman" panose="02020603050405020304" pitchFamily="18" charset="0"/>
                        </a:rPr>
                        <a:t> di </a:t>
                      </a:r>
                      <a:r>
                        <a:rPr lang="en-US" sz="1600" b="1" dirty="0" err="1">
                          <a:solidFill>
                            <a:srgbClr val="000000"/>
                          </a:solidFill>
                          <a:effectLst/>
                          <a:latin typeface="+mn-lt"/>
                          <a:ea typeface="Courier New" panose="02070309020205020404" pitchFamily="49" charset="0"/>
                          <a:cs typeface="Times New Roman" panose="02020603050405020304" pitchFamily="18" charset="0"/>
                        </a:rPr>
                        <a:t>assistenza</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solidFill>
                      <a:srgbClr val="9CC2E5"/>
                    </a:solidFill>
                  </a:tcPr>
                </a:tc>
                <a:tc>
                  <a:txBody>
                    <a:bodyPr/>
                    <a:lstStyle/>
                    <a:p>
                      <a:pPr marL="8890" algn="ctr"/>
                      <a:r>
                        <a:rPr lang="en-US" sz="1600" b="1" dirty="0">
                          <a:solidFill>
                            <a:srgbClr val="000000"/>
                          </a:solidFill>
                          <a:effectLst/>
                          <a:latin typeface="+mn-lt"/>
                          <a:ea typeface="Courier New" panose="02070309020205020404" pitchFamily="49" charset="0"/>
                          <a:cs typeface="Times New Roman" panose="02020603050405020304" pitchFamily="18" charset="0"/>
                        </a:rPr>
                        <a:t>A (euro) </a:t>
                      </a:r>
                    </a:p>
                    <a:p>
                      <a:pPr marL="8890" algn="ctr"/>
                      <a:r>
                        <a:rPr lang="en-US" sz="1600" b="1" dirty="0">
                          <a:solidFill>
                            <a:srgbClr val="000000"/>
                          </a:solidFill>
                          <a:effectLst/>
                          <a:latin typeface="+mn-lt"/>
                          <a:ea typeface="Courier New" panose="02070309020205020404" pitchFamily="49" charset="0"/>
                          <a:cs typeface="Times New Roman" panose="02020603050405020304" pitchFamily="18" charset="0"/>
                        </a:rPr>
                        <a:t>(CCNL ≠ da ANASTE)</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solidFill>
                      <a:srgbClr val="9CC2E5"/>
                    </a:solidFill>
                  </a:tcPr>
                </a:tc>
                <a:tc>
                  <a:txBody>
                    <a:bodyPr/>
                    <a:lstStyle/>
                    <a:p>
                      <a:pPr marR="83185" algn="ctr"/>
                      <a:r>
                        <a:rPr lang="en-US" sz="1600" b="1" dirty="0">
                          <a:solidFill>
                            <a:srgbClr val="000000"/>
                          </a:solidFill>
                          <a:effectLst/>
                          <a:latin typeface="+mn-lt"/>
                          <a:ea typeface="Courier New" panose="02070309020205020404" pitchFamily="49" charset="0"/>
                          <a:cs typeface="Times New Roman" panose="02020603050405020304" pitchFamily="18" charset="0"/>
                        </a:rPr>
                        <a:t>B (euro) </a:t>
                      </a:r>
                    </a:p>
                    <a:p>
                      <a:pPr marR="83185" algn="ctr"/>
                      <a:r>
                        <a:rPr lang="en-US" sz="1600" b="1" dirty="0">
                          <a:solidFill>
                            <a:srgbClr val="000000"/>
                          </a:solidFill>
                          <a:effectLst/>
                          <a:latin typeface="+mn-lt"/>
                          <a:ea typeface="Courier New" panose="02070309020205020404" pitchFamily="49" charset="0"/>
                          <a:cs typeface="Times New Roman" panose="02020603050405020304" pitchFamily="18" charset="0"/>
                        </a:rPr>
                        <a:t>(CCNL ANASTE)</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solidFill>
                      <a:srgbClr val="9CC2E5"/>
                    </a:solidFill>
                  </a:tcPr>
                </a:tc>
                <a:extLst>
                  <a:ext uri="{0D108BD9-81ED-4DB2-BD59-A6C34878D82A}">
                    <a16:rowId xmlns:a16="http://schemas.microsoft.com/office/drawing/2014/main" val="2312356374"/>
                  </a:ext>
                </a:extLst>
              </a:tr>
              <a:tr h="229235">
                <a:tc>
                  <a:txBody>
                    <a:bodyPr/>
                    <a:lstStyle/>
                    <a:p>
                      <a:pPr marL="45085"/>
                      <a:r>
                        <a:rPr lang="en-US" sz="1600" dirty="0" err="1">
                          <a:effectLst/>
                          <a:latin typeface="+mn-lt"/>
                          <a:ea typeface="Courier New" panose="02070309020205020404" pitchFamily="49" charset="0"/>
                          <a:cs typeface="Times New Roman" panose="02020603050405020304" pitchFamily="18" charset="0"/>
                        </a:rPr>
                        <a:t>Livello</a:t>
                      </a:r>
                      <a:r>
                        <a:rPr lang="en-US" sz="1600" spc="690" dirty="0">
                          <a:effectLst/>
                          <a:latin typeface="+mn-lt"/>
                          <a:ea typeface="Courier New" panose="02070309020205020404" pitchFamily="49" charset="0"/>
                          <a:cs typeface="Times New Roman" panose="02020603050405020304" pitchFamily="18" charset="0"/>
                        </a:rPr>
                        <a:t> </a:t>
                      </a:r>
                      <a:r>
                        <a:rPr lang="en-US" sz="1600" dirty="0">
                          <a:effectLst/>
                          <a:latin typeface="+mn-lt"/>
                          <a:ea typeface="Courier New" panose="02070309020205020404" pitchFamily="49" charset="0"/>
                          <a:cs typeface="Times New Roman" panose="02020603050405020304" pitchFamily="18" charset="0"/>
                        </a:rPr>
                        <a:t>A</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77520" marR="468630" algn="ctr"/>
                      <a:r>
                        <a:rPr lang="en-US" sz="1600">
                          <a:effectLst/>
                          <a:latin typeface="+mn-lt"/>
                          <a:ea typeface="Courier New" panose="02070309020205020404" pitchFamily="49" charset="0"/>
                          <a:cs typeface="Times New Roman" panose="02020603050405020304" pitchFamily="18" charset="0"/>
                        </a:rPr>
                        <a:t>2,20</a:t>
                      </a:r>
                      <a:endParaRPr lang="it-IT" sz="160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76250" marR="469900" algn="ctr"/>
                      <a:r>
                        <a:rPr lang="en-US" sz="1600" dirty="0">
                          <a:effectLst/>
                          <a:latin typeface="+mn-lt"/>
                          <a:ea typeface="Courier New" panose="02070309020205020404" pitchFamily="49" charset="0"/>
                          <a:cs typeface="Times New Roman" panose="02020603050405020304" pitchFamily="18" charset="0"/>
                        </a:rPr>
                        <a:t>1,10</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extLst>
                  <a:ext uri="{0D108BD9-81ED-4DB2-BD59-A6C34878D82A}">
                    <a16:rowId xmlns:a16="http://schemas.microsoft.com/office/drawing/2014/main" val="2207209132"/>
                  </a:ext>
                </a:extLst>
              </a:tr>
              <a:tr h="227330">
                <a:tc>
                  <a:txBody>
                    <a:bodyPr/>
                    <a:lstStyle/>
                    <a:p>
                      <a:pPr marL="45085"/>
                      <a:r>
                        <a:rPr lang="en-US" sz="1600">
                          <a:effectLst/>
                          <a:latin typeface="+mn-lt"/>
                          <a:ea typeface="Courier New" panose="02070309020205020404" pitchFamily="49" charset="0"/>
                          <a:cs typeface="Times New Roman" panose="02020603050405020304" pitchFamily="18" charset="0"/>
                        </a:rPr>
                        <a:t>Livello</a:t>
                      </a:r>
                      <a:r>
                        <a:rPr lang="en-US" sz="1600" spc="690">
                          <a:effectLst/>
                          <a:latin typeface="+mn-lt"/>
                          <a:ea typeface="Courier New" panose="02070309020205020404" pitchFamily="49" charset="0"/>
                          <a:cs typeface="Times New Roman" panose="02020603050405020304" pitchFamily="18" charset="0"/>
                        </a:rPr>
                        <a:t> </a:t>
                      </a:r>
                      <a:r>
                        <a:rPr lang="en-US" sz="1600">
                          <a:effectLst/>
                          <a:latin typeface="+mn-lt"/>
                          <a:ea typeface="Courier New" panose="02070309020205020404" pitchFamily="49" charset="0"/>
                          <a:cs typeface="Times New Roman" panose="02020603050405020304" pitchFamily="18" charset="0"/>
                        </a:rPr>
                        <a:t>B</a:t>
                      </a:r>
                      <a:endParaRPr lang="it-IT" sz="160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77520" marR="468630" algn="ctr"/>
                      <a:r>
                        <a:rPr lang="en-US" sz="1600" dirty="0">
                          <a:effectLst/>
                          <a:latin typeface="+mn-lt"/>
                          <a:ea typeface="Courier New" panose="02070309020205020404" pitchFamily="49" charset="0"/>
                          <a:cs typeface="Times New Roman" panose="02020603050405020304" pitchFamily="18" charset="0"/>
                        </a:rPr>
                        <a:t>2,20</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76250" marR="469900" algn="ctr"/>
                      <a:r>
                        <a:rPr lang="en-US" sz="1600">
                          <a:effectLst/>
                          <a:latin typeface="+mn-lt"/>
                          <a:ea typeface="Courier New" panose="02070309020205020404" pitchFamily="49" charset="0"/>
                          <a:cs typeface="Times New Roman" panose="02020603050405020304" pitchFamily="18" charset="0"/>
                        </a:rPr>
                        <a:t>1,10</a:t>
                      </a:r>
                      <a:endParaRPr lang="it-IT" sz="160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extLst>
                  <a:ext uri="{0D108BD9-81ED-4DB2-BD59-A6C34878D82A}">
                    <a16:rowId xmlns:a16="http://schemas.microsoft.com/office/drawing/2014/main" val="2097248547"/>
                  </a:ext>
                </a:extLst>
              </a:tr>
              <a:tr h="229235">
                <a:tc>
                  <a:txBody>
                    <a:bodyPr/>
                    <a:lstStyle/>
                    <a:p>
                      <a:pPr marL="45085"/>
                      <a:r>
                        <a:rPr lang="en-US" sz="1600" dirty="0" err="1">
                          <a:effectLst/>
                          <a:latin typeface="+mn-lt"/>
                          <a:ea typeface="Courier New" panose="02070309020205020404" pitchFamily="49" charset="0"/>
                          <a:cs typeface="Times New Roman" panose="02020603050405020304" pitchFamily="18" charset="0"/>
                        </a:rPr>
                        <a:t>Livello</a:t>
                      </a:r>
                      <a:r>
                        <a:rPr lang="en-US" sz="1600" spc="690" dirty="0">
                          <a:effectLst/>
                          <a:latin typeface="+mn-lt"/>
                          <a:ea typeface="Courier New" panose="02070309020205020404" pitchFamily="49" charset="0"/>
                          <a:cs typeface="Times New Roman" panose="02020603050405020304" pitchFamily="18" charset="0"/>
                        </a:rPr>
                        <a:t> </a:t>
                      </a:r>
                      <a:r>
                        <a:rPr lang="en-US" sz="1600" dirty="0">
                          <a:effectLst/>
                          <a:latin typeface="+mn-lt"/>
                          <a:ea typeface="Courier New" panose="02070309020205020404" pitchFamily="49" charset="0"/>
                          <a:cs typeface="Times New Roman" panose="02020603050405020304" pitchFamily="18" charset="0"/>
                        </a:rPr>
                        <a:t>C</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77520" marR="468630" algn="ctr"/>
                      <a:r>
                        <a:rPr lang="en-US" sz="1600" dirty="0">
                          <a:effectLst/>
                          <a:latin typeface="+mn-lt"/>
                          <a:ea typeface="Courier New" panose="02070309020205020404" pitchFamily="49" charset="0"/>
                          <a:cs typeface="Times New Roman" panose="02020603050405020304" pitchFamily="18" charset="0"/>
                        </a:rPr>
                        <a:t>1,65</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76250" marR="469900" algn="ctr"/>
                      <a:r>
                        <a:rPr lang="en-US" sz="1600" dirty="0">
                          <a:effectLst/>
                          <a:latin typeface="+mn-lt"/>
                          <a:ea typeface="Courier New" panose="02070309020205020404" pitchFamily="49" charset="0"/>
                          <a:cs typeface="Times New Roman" panose="02020603050405020304" pitchFamily="18" charset="0"/>
                        </a:rPr>
                        <a:t>0,80</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extLst>
                  <a:ext uri="{0D108BD9-81ED-4DB2-BD59-A6C34878D82A}">
                    <a16:rowId xmlns:a16="http://schemas.microsoft.com/office/drawing/2014/main" val="3190220913"/>
                  </a:ext>
                </a:extLst>
              </a:tr>
              <a:tr h="76200">
                <a:tc>
                  <a:txBody>
                    <a:bodyPr/>
                    <a:lstStyle/>
                    <a:p>
                      <a:pPr marL="45085"/>
                      <a:r>
                        <a:rPr lang="en-US" sz="1600">
                          <a:effectLst/>
                          <a:latin typeface="+mn-lt"/>
                          <a:ea typeface="Courier New" panose="02070309020205020404" pitchFamily="49" charset="0"/>
                          <a:cs typeface="Times New Roman" panose="02020603050405020304" pitchFamily="18" charset="0"/>
                        </a:rPr>
                        <a:t>Livello</a:t>
                      </a:r>
                      <a:r>
                        <a:rPr lang="en-US" sz="1600" spc="690">
                          <a:effectLst/>
                          <a:latin typeface="+mn-lt"/>
                          <a:ea typeface="Courier New" panose="02070309020205020404" pitchFamily="49" charset="0"/>
                          <a:cs typeface="Times New Roman" panose="02020603050405020304" pitchFamily="18" charset="0"/>
                        </a:rPr>
                        <a:t> </a:t>
                      </a:r>
                      <a:r>
                        <a:rPr lang="en-US" sz="1600">
                          <a:effectLst/>
                          <a:latin typeface="+mn-lt"/>
                          <a:ea typeface="Courier New" panose="02070309020205020404" pitchFamily="49" charset="0"/>
                          <a:cs typeface="Times New Roman" panose="02020603050405020304" pitchFamily="18" charset="0"/>
                        </a:rPr>
                        <a:t>D</a:t>
                      </a:r>
                      <a:endParaRPr lang="it-IT" sz="160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77520" marR="468630" algn="ctr"/>
                      <a:r>
                        <a:rPr lang="en-US" sz="1600">
                          <a:effectLst/>
                          <a:latin typeface="+mn-lt"/>
                          <a:ea typeface="Courier New" panose="02070309020205020404" pitchFamily="49" charset="0"/>
                          <a:cs typeface="Times New Roman" panose="02020603050405020304" pitchFamily="18" charset="0"/>
                        </a:rPr>
                        <a:t>1,35</a:t>
                      </a:r>
                      <a:endParaRPr lang="it-IT" sz="160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76250" marR="469900" algn="ctr"/>
                      <a:r>
                        <a:rPr lang="en-US" sz="1600" dirty="0">
                          <a:effectLst/>
                          <a:latin typeface="+mn-lt"/>
                          <a:ea typeface="Courier New" panose="02070309020205020404" pitchFamily="49" charset="0"/>
                          <a:cs typeface="Times New Roman" panose="02020603050405020304" pitchFamily="18" charset="0"/>
                        </a:rPr>
                        <a:t>0,70</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extLst>
                  <a:ext uri="{0D108BD9-81ED-4DB2-BD59-A6C34878D82A}">
                    <a16:rowId xmlns:a16="http://schemas.microsoft.com/office/drawing/2014/main" val="3930710126"/>
                  </a:ext>
                </a:extLst>
              </a:tr>
            </a:tbl>
          </a:graphicData>
        </a:graphic>
      </p:graphicFrame>
      <p:sp>
        <p:nvSpPr>
          <p:cNvPr id="5" name="Rectangle 1">
            <a:extLst>
              <a:ext uri="{FF2B5EF4-FFF2-40B4-BE49-F238E27FC236}">
                <a16:creationId xmlns:a16="http://schemas.microsoft.com/office/drawing/2014/main" id="{8735136E-3074-BA82-6512-91574C7F23B5}"/>
              </a:ext>
            </a:extLst>
          </p:cNvPr>
          <p:cNvSpPr>
            <a:spLocks noChangeArrowheads="1"/>
          </p:cNvSpPr>
          <p:nvPr/>
        </p:nvSpPr>
        <p:spPr bwMode="auto">
          <a:xfrm>
            <a:off x="717394" y="3032907"/>
            <a:ext cx="438623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2000" b="1" i="0" u="none" strike="noStrike" cap="none" normalizeH="0" baseline="0" dirty="0">
                <a:ln>
                  <a:noFill/>
                </a:ln>
                <a:solidFill>
                  <a:schemeClr val="tx1"/>
                </a:solidFill>
                <a:effectLst/>
                <a:ea typeface="Times New Roman" panose="02020603050405020304" pitchFamily="18" charset="0"/>
              </a:rPr>
              <a:t>Aumenti delle tariffe giornaliere per le residenze per anziani</a:t>
            </a:r>
            <a:endParaRPr kumimoji="0" lang="it-IT" altLang="it-IT" sz="2000" b="0" i="0" u="none" strike="noStrike" cap="none" normalizeH="0" baseline="0" dirty="0">
              <a:ln>
                <a:noFill/>
              </a:ln>
              <a:solidFill>
                <a:schemeClr val="tx1"/>
              </a:solidFill>
              <a:effectLst/>
            </a:endParaRPr>
          </a:p>
        </p:txBody>
      </p:sp>
      <p:graphicFrame>
        <p:nvGraphicFramePr>
          <p:cNvPr id="6" name="Tabella 5">
            <a:extLst>
              <a:ext uri="{FF2B5EF4-FFF2-40B4-BE49-F238E27FC236}">
                <a16:creationId xmlns:a16="http://schemas.microsoft.com/office/drawing/2014/main" id="{47A77033-E276-EDC9-429D-29CB3E537E29}"/>
              </a:ext>
            </a:extLst>
          </p:cNvPr>
          <p:cNvGraphicFramePr>
            <a:graphicFrameLocks noGrp="1"/>
          </p:cNvGraphicFramePr>
          <p:nvPr>
            <p:extLst>
              <p:ext uri="{D42A27DB-BD31-4B8C-83A1-F6EECF244321}">
                <p14:modId xmlns:p14="http://schemas.microsoft.com/office/powerpoint/2010/main" val="3924760753"/>
              </p:ext>
            </p:extLst>
          </p:nvPr>
        </p:nvGraphicFramePr>
        <p:xfrm>
          <a:off x="6338443" y="3961240"/>
          <a:ext cx="4570562" cy="1706880"/>
        </p:xfrm>
        <a:graphic>
          <a:graphicData uri="http://schemas.openxmlformats.org/drawingml/2006/table">
            <a:tbl>
              <a:tblPr firstRow="1" firstCol="1" lastRow="1" lastCol="1" bandRow="1" bandCol="1"/>
              <a:tblGrid>
                <a:gridCol w="1967699">
                  <a:extLst>
                    <a:ext uri="{9D8B030D-6E8A-4147-A177-3AD203B41FA5}">
                      <a16:colId xmlns:a16="http://schemas.microsoft.com/office/drawing/2014/main" val="3307800345"/>
                    </a:ext>
                  </a:extLst>
                </a:gridCol>
                <a:gridCol w="1253140">
                  <a:extLst>
                    <a:ext uri="{9D8B030D-6E8A-4147-A177-3AD203B41FA5}">
                      <a16:colId xmlns:a16="http://schemas.microsoft.com/office/drawing/2014/main" val="2715145404"/>
                    </a:ext>
                  </a:extLst>
                </a:gridCol>
                <a:gridCol w="1349723">
                  <a:extLst>
                    <a:ext uri="{9D8B030D-6E8A-4147-A177-3AD203B41FA5}">
                      <a16:colId xmlns:a16="http://schemas.microsoft.com/office/drawing/2014/main" val="4002537247"/>
                    </a:ext>
                  </a:extLst>
                </a:gridCol>
              </a:tblGrid>
              <a:tr h="319405">
                <a:tc>
                  <a:txBody>
                    <a:bodyPr/>
                    <a:lstStyle/>
                    <a:p>
                      <a:pPr marL="46990" marR="32385" algn="ctr" defTabSz="914400" rtl="0" eaLnBrk="1" latinLnBrk="0" hangingPunct="1"/>
                      <a:r>
                        <a:rPr lang="en-US" sz="1600" b="1" kern="1200" dirty="0" err="1">
                          <a:solidFill>
                            <a:srgbClr val="000000"/>
                          </a:solidFill>
                          <a:effectLst/>
                          <a:latin typeface="+mn-lt"/>
                          <a:ea typeface="Courier New" panose="02070309020205020404" pitchFamily="49" charset="0"/>
                          <a:cs typeface="Times New Roman" panose="02020603050405020304" pitchFamily="18" charset="0"/>
                        </a:rPr>
                        <a:t>Livello</a:t>
                      </a:r>
                      <a:r>
                        <a:rPr lang="en-US" sz="1600" b="1" kern="1200" dirty="0">
                          <a:solidFill>
                            <a:srgbClr val="000000"/>
                          </a:solidFill>
                          <a:effectLst/>
                          <a:latin typeface="+mn-lt"/>
                          <a:ea typeface="Courier New" panose="02070309020205020404" pitchFamily="49" charset="0"/>
                          <a:cs typeface="Times New Roman" panose="02020603050405020304" pitchFamily="18" charset="0"/>
                        </a:rPr>
                        <a:t> di </a:t>
                      </a:r>
                      <a:r>
                        <a:rPr lang="en-US" sz="1600" b="1" kern="1200" dirty="0" err="1">
                          <a:solidFill>
                            <a:srgbClr val="000000"/>
                          </a:solidFill>
                          <a:effectLst/>
                          <a:latin typeface="+mn-lt"/>
                          <a:ea typeface="Courier New" panose="02070309020205020404" pitchFamily="49" charset="0"/>
                          <a:cs typeface="Times New Roman" panose="02020603050405020304" pitchFamily="18" charset="0"/>
                        </a:rPr>
                        <a:t>assistenza</a:t>
                      </a:r>
                      <a:endParaRPr lang="it-IT" sz="1600" b="1" kern="1200" dirty="0">
                        <a:solidFill>
                          <a:srgbClr val="000000"/>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solidFill>
                      <a:srgbClr val="9CC2E5"/>
                    </a:solidFill>
                  </a:tcPr>
                </a:tc>
                <a:tc>
                  <a:txBody>
                    <a:bodyPr/>
                    <a:lstStyle/>
                    <a:p>
                      <a:pPr marL="46990" marR="32385" algn="ctr" defTabSz="914400" rtl="0" eaLnBrk="1" latinLnBrk="0" hangingPunct="1"/>
                      <a:r>
                        <a:rPr lang="en-US" sz="1600" b="1" kern="1200" dirty="0">
                          <a:solidFill>
                            <a:srgbClr val="000000"/>
                          </a:solidFill>
                          <a:effectLst/>
                          <a:latin typeface="+mn-lt"/>
                          <a:ea typeface="Courier New" panose="02070309020205020404" pitchFamily="49" charset="0"/>
                          <a:cs typeface="Times New Roman" panose="02020603050405020304" pitchFamily="18" charset="0"/>
                        </a:rPr>
                        <a:t>A (euro)</a:t>
                      </a:r>
                    </a:p>
                    <a:p>
                      <a:pPr marL="46990" marR="32385"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000000"/>
                          </a:solidFill>
                          <a:effectLst/>
                          <a:latin typeface="+mn-lt"/>
                          <a:ea typeface="Courier New" panose="02070309020205020404" pitchFamily="49" charset="0"/>
                          <a:cs typeface="Times New Roman" panose="02020603050405020304" pitchFamily="18" charset="0"/>
                        </a:rPr>
                        <a:t>(CCNL ≠ da ANASTE)</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solidFill>
                      <a:srgbClr val="9CC2E5"/>
                    </a:solidFill>
                  </a:tcPr>
                </a:tc>
                <a:tc>
                  <a:txBody>
                    <a:bodyPr/>
                    <a:lstStyle/>
                    <a:p>
                      <a:pPr marL="46990" marR="32385" algn="ctr" defTabSz="914400" rtl="0" eaLnBrk="1" latinLnBrk="0" hangingPunct="1"/>
                      <a:r>
                        <a:rPr lang="en-US" sz="1600" b="1" kern="1200" dirty="0">
                          <a:solidFill>
                            <a:srgbClr val="000000"/>
                          </a:solidFill>
                          <a:effectLst/>
                          <a:latin typeface="+mn-lt"/>
                          <a:ea typeface="Courier New" panose="02070309020205020404" pitchFamily="49" charset="0"/>
                          <a:cs typeface="Times New Roman" panose="02020603050405020304" pitchFamily="18" charset="0"/>
                        </a:rPr>
                        <a:t>B (euro)</a:t>
                      </a:r>
                    </a:p>
                    <a:p>
                      <a:pPr marL="46990" marR="32385"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000000"/>
                          </a:solidFill>
                          <a:effectLst/>
                          <a:latin typeface="+mn-lt"/>
                          <a:ea typeface="Courier New" panose="02070309020205020404" pitchFamily="49" charset="0"/>
                          <a:cs typeface="Times New Roman" panose="02020603050405020304" pitchFamily="18" charset="0"/>
                        </a:rPr>
                        <a:t>(CCNL ANASTE)</a:t>
                      </a:r>
                      <a:endParaRPr lang="it-IT" sz="16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solidFill>
                      <a:srgbClr val="9CC2E5"/>
                    </a:solidFill>
                  </a:tcPr>
                </a:tc>
                <a:extLst>
                  <a:ext uri="{0D108BD9-81ED-4DB2-BD59-A6C34878D82A}">
                    <a16:rowId xmlns:a16="http://schemas.microsoft.com/office/drawing/2014/main" val="414915072"/>
                  </a:ext>
                </a:extLst>
              </a:tr>
              <a:tr h="223968">
                <a:tc>
                  <a:txBody>
                    <a:bodyPr/>
                    <a:lstStyle/>
                    <a:p>
                      <a:pPr marL="45085" algn="ctr" defTabSz="914400" rtl="0" eaLnBrk="1" latinLnBrk="0" hangingPunct="1"/>
                      <a:r>
                        <a:rPr lang="en-US" sz="1600" kern="1200">
                          <a:solidFill>
                            <a:schemeClr val="tx1"/>
                          </a:solidFill>
                          <a:effectLst/>
                          <a:latin typeface="+mn-lt"/>
                          <a:ea typeface="Courier New" panose="02070309020205020404" pitchFamily="49" charset="0"/>
                          <a:cs typeface="Times New Roman" panose="02020603050405020304" pitchFamily="18" charset="0"/>
                        </a:rPr>
                        <a:t> Livello base</a:t>
                      </a:r>
                      <a:endParaRPr lang="it-IT" sz="1600" kern="120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4450" marR="426720" indent="0" algn="ctr" defTabSz="1169988" rtl="0" eaLnBrk="1" latinLnBrk="0" hangingPunct="1"/>
                      <a:r>
                        <a:rPr lang="en-US" sz="1600" kern="1200" dirty="0">
                          <a:solidFill>
                            <a:schemeClr val="tx1"/>
                          </a:solidFill>
                          <a:effectLst/>
                          <a:latin typeface="+mn-lt"/>
                          <a:ea typeface="Courier New" panose="02070309020205020404" pitchFamily="49" charset="0"/>
                          <a:cs typeface="Times New Roman" panose="02020603050405020304" pitchFamily="18" charset="0"/>
                        </a:rPr>
                        <a:t>1,45</a:t>
                      </a:r>
                      <a:endParaRPr lang="it-IT" sz="1600" kern="12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5085" algn="ctr" defTabSz="914400" rtl="0" eaLnBrk="1" latinLnBrk="0" hangingPunct="1"/>
                      <a:r>
                        <a:rPr lang="en-US" sz="1600" kern="1200" dirty="0">
                          <a:solidFill>
                            <a:schemeClr val="tx1"/>
                          </a:solidFill>
                          <a:effectLst/>
                          <a:latin typeface="+mn-lt"/>
                          <a:ea typeface="Courier New" panose="02070309020205020404" pitchFamily="49" charset="0"/>
                          <a:cs typeface="Times New Roman" panose="02020603050405020304" pitchFamily="18" charset="0"/>
                        </a:rPr>
                        <a:t>0,70</a:t>
                      </a:r>
                      <a:endParaRPr lang="it-IT" sz="1600" kern="12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extLst>
                  <a:ext uri="{0D108BD9-81ED-4DB2-BD59-A6C34878D82A}">
                    <a16:rowId xmlns:a16="http://schemas.microsoft.com/office/drawing/2014/main" val="4238009308"/>
                  </a:ext>
                </a:extLst>
              </a:tr>
              <a:tr h="382905">
                <a:tc>
                  <a:txBody>
                    <a:bodyPr/>
                    <a:lstStyle/>
                    <a:p>
                      <a:pPr marL="45085" algn="ctr" defTabSz="914400" rtl="0" eaLnBrk="1" latinLnBrk="0" hangingPunct="1"/>
                      <a:r>
                        <a:rPr lang="en-US" sz="1600" kern="1200">
                          <a:solidFill>
                            <a:schemeClr val="tx1"/>
                          </a:solidFill>
                          <a:effectLst/>
                          <a:latin typeface="+mn-lt"/>
                          <a:ea typeface="Courier New" panose="02070309020205020404" pitchFamily="49" charset="0"/>
                          <a:cs typeface="Times New Roman" panose="02020603050405020304" pitchFamily="18" charset="0"/>
                        </a:rPr>
                        <a:t>Livello avanzato: disturbi comportamentali</a:t>
                      </a:r>
                      <a:endParaRPr lang="it-IT" sz="1600" kern="120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5085" marR="426720" algn="ctr" defTabSz="914400" rtl="0" eaLnBrk="1" latinLnBrk="0" hangingPunct="1"/>
                      <a:r>
                        <a:rPr lang="en-US" sz="1600" kern="1200" dirty="0">
                          <a:solidFill>
                            <a:schemeClr val="tx1"/>
                          </a:solidFill>
                          <a:effectLst/>
                          <a:latin typeface="+mn-lt"/>
                          <a:ea typeface="Courier New" panose="02070309020205020404" pitchFamily="49" charset="0"/>
                          <a:cs typeface="Times New Roman" panose="02020603050405020304" pitchFamily="18" charset="0"/>
                        </a:rPr>
                        <a:t>1,90</a:t>
                      </a:r>
                      <a:endParaRPr lang="it-IT" sz="1600" kern="12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tc>
                  <a:txBody>
                    <a:bodyPr/>
                    <a:lstStyle/>
                    <a:p>
                      <a:pPr marL="45085" algn="ctr" defTabSz="914400" rtl="0" eaLnBrk="1" latinLnBrk="0" hangingPunct="1"/>
                      <a:r>
                        <a:rPr lang="en-US" sz="1600" kern="1200" dirty="0">
                          <a:solidFill>
                            <a:schemeClr val="tx1"/>
                          </a:solidFill>
                          <a:effectLst/>
                          <a:latin typeface="+mn-lt"/>
                          <a:ea typeface="Courier New" panose="02070309020205020404" pitchFamily="49" charset="0"/>
                          <a:cs typeface="Times New Roman" panose="02020603050405020304" pitchFamily="18" charset="0"/>
                        </a:rPr>
                        <a:t>1,00</a:t>
                      </a:r>
                      <a:endParaRPr lang="it-IT" sz="1600" kern="12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9"/>
                      </a:solidFill>
                      <a:prstDash val="solid"/>
                      <a:round/>
                      <a:headEnd type="none" w="med" len="med"/>
                      <a:tailEnd type="none" w="med" len="med"/>
                    </a:lnL>
                    <a:lnR w="12700" cap="flat" cmpd="sng" algn="ctr">
                      <a:solidFill>
                        <a:srgbClr val="000009"/>
                      </a:solidFill>
                      <a:prstDash val="solid"/>
                      <a:round/>
                      <a:headEnd type="none" w="med" len="med"/>
                      <a:tailEnd type="none" w="med" len="med"/>
                    </a:lnR>
                    <a:lnT w="12700" cap="flat" cmpd="sng" algn="ctr">
                      <a:solidFill>
                        <a:srgbClr val="000009"/>
                      </a:solidFill>
                      <a:prstDash val="solid"/>
                      <a:round/>
                      <a:headEnd type="none" w="med" len="med"/>
                      <a:tailEnd type="none" w="med" len="med"/>
                    </a:lnT>
                    <a:lnB w="12700" cap="flat" cmpd="sng" algn="ctr">
                      <a:solidFill>
                        <a:srgbClr val="000009"/>
                      </a:solidFill>
                      <a:prstDash val="solid"/>
                      <a:round/>
                      <a:headEnd type="none" w="med" len="med"/>
                      <a:tailEnd type="none" w="med" len="med"/>
                    </a:lnB>
                    <a:noFill/>
                  </a:tcPr>
                </a:tc>
                <a:extLst>
                  <a:ext uri="{0D108BD9-81ED-4DB2-BD59-A6C34878D82A}">
                    <a16:rowId xmlns:a16="http://schemas.microsoft.com/office/drawing/2014/main" val="3908179196"/>
                  </a:ext>
                </a:extLst>
              </a:tr>
            </a:tbl>
          </a:graphicData>
        </a:graphic>
      </p:graphicFrame>
      <p:sp>
        <p:nvSpPr>
          <p:cNvPr id="7" name="Rectangle 2">
            <a:extLst>
              <a:ext uri="{FF2B5EF4-FFF2-40B4-BE49-F238E27FC236}">
                <a16:creationId xmlns:a16="http://schemas.microsoft.com/office/drawing/2014/main" id="{2040797F-4167-87FC-BE10-6E7F866852B3}"/>
              </a:ext>
            </a:extLst>
          </p:cNvPr>
          <p:cNvSpPr>
            <a:spLocks noChangeArrowheads="1"/>
          </p:cNvSpPr>
          <p:nvPr/>
        </p:nvSpPr>
        <p:spPr bwMode="auto">
          <a:xfrm>
            <a:off x="6338444" y="3032907"/>
            <a:ext cx="457056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it-IT" altLang="it-IT" sz="2000" b="1" dirty="0"/>
              <a:t>Aumenti delle tariffe giornaliere per i centri diurni per anziani</a:t>
            </a:r>
          </a:p>
        </p:txBody>
      </p:sp>
    </p:spTree>
    <p:extLst>
      <p:ext uri="{BB962C8B-B14F-4D97-AF65-F5344CB8AC3E}">
        <p14:creationId xmlns:p14="http://schemas.microsoft.com/office/powerpoint/2010/main" val="464851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43BA3-CA8A-43CD-0189-FE4C82D98D3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C06E20A-C702-41EE-82D1-5EC61C50EAC5}"/>
              </a:ext>
            </a:extLst>
          </p:cNvPr>
          <p:cNvSpPr>
            <a:spLocks noGrp="1"/>
          </p:cNvSpPr>
          <p:nvPr>
            <p:ph type="title"/>
          </p:nvPr>
        </p:nvSpPr>
        <p:spPr>
          <a:xfrm>
            <a:off x="245327" y="261433"/>
            <a:ext cx="11474605" cy="839207"/>
          </a:xfrm>
        </p:spPr>
        <p:txBody>
          <a:bodyPr>
            <a:normAutofit/>
          </a:bodyPr>
          <a:lstStyle/>
          <a:p>
            <a:pPr algn="ctr"/>
            <a:r>
              <a:rPr lang="it-IT" sz="4000" dirty="0"/>
              <a:t>Caso 2. Progetto professioni sicure</a:t>
            </a:r>
          </a:p>
        </p:txBody>
      </p:sp>
      <p:sp>
        <p:nvSpPr>
          <p:cNvPr id="3" name="Segnaposto contenuto 2">
            <a:extLst>
              <a:ext uri="{FF2B5EF4-FFF2-40B4-BE49-F238E27FC236}">
                <a16:creationId xmlns:a16="http://schemas.microsoft.com/office/drawing/2014/main" id="{D59FEDD9-5CC1-6D07-A9E1-1C8095BC886E}"/>
              </a:ext>
            </a:extLst>
          </p:cNvPr>
          <p:cNvSpPr>
            <a:spLocks noGrp="1"/>
          </p:cNvSpPr>
          <p:nvPr>
            <p:ph idx="1"/>
          </p:nvPr>
        </p:nvSpPr>
        <p:spPr>
          <a:xfrm>
            <a:off x="490654" y="1250261"/>
            <a:ext cx="11229278" cy="5607739"/>
          </a:xfrm>
        </p:spPr>
        <p:txBody>
          <a:bodyPr>
            <a:normAutofit fontScale="92500" lnSpcReduction="20000"/>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lang="it-IT" sz="2600" b="1" dirty="0"/>
              <a:t>Progetto professioni sicure di FP CGIL Modena e Camera del Lavoro di Modena</a:t>
            </a:r>
            <a:endParaRPr lang="it-IT" altLang="en-US" sz="2600" b="1" dirty="0">
              <a:solidFill>
                <a:prstClr val="black"/>
              </a:solidFill>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lang="it-IT" altLang="en-US" sz="20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algn="just" eaLnBrk="0" fontAlgn="base" hangingPunct="0">
              <a:lnSpc>
                <a:spcPct val="100000"/>
              </a:lnSpc>
              <a:spcBef>
                <a:spcPct val="0"/>
              </a:spcBef>
              <a:spcAft>
                <a:spcPct val="0"/>
              </a:spcAft>
              <a:defRPr/>
            </a:pPr>
            <a:r>
              <a:rPr lang="it-IT" altLang="en-US" sz="2000" dirty="0">
                <a:solidFill>
                  <a:prstClr val="black"/>
                </a:solidFill>
                <a:ea typeface="Times New Roman" panose="02020603050405020304" pitchFamily="18" charset="0"/>
                <a:cs typeface="Arial" panose="020B0604020202020204" pitchFamily="34" charset="0"/>
              </a:rPr>
              <a:t>Progetto n</a:t>
            </a:r>
            <a:r>
              <a:rPr kumimoji="0" lang="it-IT" altLang="en-US" sz="2000" b="0" i="0" u="none" strike="noStrike" kern="1200" cap="none" spc="0" normalizeH="0" baseline="0" noProof="0" dirty="0" err="1">
                <a:ln>
                  <a:noFill/>
                </a:ln>
                <a:solidFill>
                  <a:prstClr val="black"/>
                </a:solidFill>
                <a:effectLst/>
                <a:uLnTx/>
                <a:uFillTx/>
                <a:ea typeface="Times New Roman" panose="02020603050405020304" pitchFamily="18" charset="0"/>
                <a:cs typeface="Arial" panose="020B0604020202020204" pitchFamily="34" charset="0"/>
              </a:rPr>
              <a:t>ato</a:t>
            </a:r>
            <a:r>
              <a:rPr kumimoji="0" lang="it-IT" altLang="en-US" sz="20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nel 2022 in risposta ad </a:t>
            </a:r>
            <a:r>
              <a:rPr kumimoji="0" lang="it-IT" altLang="en-US" sz="20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aumento nel post-pandemia di richieste di tutela individuale </a:t>
            </a:r>
            <a:r>
              <a:rPr kumimoji="0" lang="it-IT" altLang="en-US" sz="20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relative a condizioni di salute e sicurezza sul luogo di lavoro di lavoratori impiegati nel settore socio-sanitario (soprattutto OSS e ADB).</a:t>
            </a:r>
          </a:p>
          <a:p>
            <a:pPr algn="just" eaLnBrk="0" fontAlgn="base" hangingPunct="0">
              <a:lnSpc>
                <a:spcPct val="100000"/>
              </a:lnSpc>
              <a:spcBef>
                <a:spcPct val="0"/>
              </a:spcBef>
              <a:spcAft>
                <a:spcPct val="0"/>
              </a:spcAft>
              <a:defRPr/>
            </a:pPr>
            <a:endParaRPr lang="it-IT" sz="2000" dirty="0">
              <a:solidFill>
                <a:prstClr val="black"/>
              </a:solidFill>
              <a:ea typeface="Times New Roman" panose="02020603050405020304" pitchFamily="18" charset="0"/>
              <a:cs typeface="Arial" panose="020B0604020202020204" pitchFamily="34" charset="0"/>
            </a:endParaRPr>
          </a:p>
          <a:p>
            <a:pPr algn="just" eaLnBrk="0" fontAlgn="base" hangingPunct="0">
              <a:lnSpc>
                <a:spcPct val="100000"/>
              </a:lnSpc>
              <a:spcBef>
                <a:spcPct val="0"/>
              </a:spcBef>
              <a:spcAft>
                <a:spcPct val="0"/>
              </a:spcAft>
              <a:defRPr/>
            </a:pPr>
            <a:r>
              <a:rPr lang="it-IT" sz="2000" b="1" dirty="0">
                <a:solidFill>
                  <a:prstClr val="black"/>
                </a:solidFill>
                <a:effectLst/>
                <a:ea typeface="Times New Roman" panose="02020603050405020304" pitchFamily="18" charset="0"/>
                <a:cs typeface="Arial" panose="020B0604020202020204" pitchFamily="34" charset="0"/>
              </a:rPr>
              <a:t>Aumento dei carichi di lavoro che si ripercuote sulla salute dei lavoratori:</a:t>
            </a:r>
            <a:r>
              <a:rPr lang="it-IT" sz="2000" dirty="0">
                <a:solidFill>
                  <a:prstClr val="black"/>
                </a:solidFill>
                <a:effectLst/>
                <a:ea typeface="Times New Roman" panose="02020603050405020304" pitchFamily="18" charset="0"/>
                <a:cs typeface="Arial" panose="020B0604020202020204" pitchFamily="34" charset="0"/>
              </a:rPr>
              <a:t> Generale aumento di casi di </a:t>
            </a:r>
            <a:r>
              <a:rPr lang="it-IT" sz="2000" dirty="0">
                <a:effectLst/>
                <a:ea typeface="Times New Roman" panose="02020603050405020304" pitchFamily="18" charset="0"/>
                <a:cs typeface="Arial" panose="020B0604020202020204" pitchFamily="34" charset="0"/>
              </a:rPr>
              <a:t>inidoneità totali o parziali alla mansione. </a:t>
            </a:r>
            <a:r>
              <a:rPr lang="it-IT" sz="2000" dirty="0">
                <a:effectLst/>
                <a:ea typeface="Times New Roman" panose="02020603050405020304" pitchFamily="18" charset="0"/>
                <a:cs typeface="Arial" panose="020B0604020202020204" pitchFamily="34" charset="0"/>
                <a:sym typeface="Wingdings" panose="05000000000000000000" pitchFamily="2" charset="2"/>
              </a:rPr>
              <a:t> </a:t>
            </a:r>
            <a:r>
              <a:rPr kumimoji="0" lang="it-IT" sz="20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Le</a:t>
            </a:r>
            <a:r>
              <a:rPr kumimoji="0" lang="it-IT" sz="2000" b="1" i="1"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it-IT" sz="20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problematiche di salute e sicurezza più comuni</a:t>
            </a:r>
            <a:r>
              <a:rPr kumimoji="0" lang="it-IT" sz="20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riguardano malattie dell’apparato muscolo scheletrico e patologie di tipo psicologico/ psichiatrico</a:t>
            </a:r>
          </a:p>
          <a:p>
            <a:pPr algn="just" eaLnBrk="0" fontAlgn="base" hangingPunct="0">
              <a:lnSpc>
                <a:spcPct val="100000"/>
              </a:lnSpc>
              <a:spcBef>
                <a:spcPct val="0"/>
              </a:spcBef>
              <a:spcAft>
                <a:spcPct val="0"/>
              </a:spcAft>
              <a:defRPr/>
            </a:pPr>
            <a:endParaRPr lang="it-IT" sz="2000" dirty="0">
              <a:solidFill>
                <a:prstClr val="black"/>
              </a:solidFill>
              <a:ea typeface="Times New Roman" panose="02020603050405020304" pitchFamily="18" charset="0"/>
            </a:endParaRPr>
          </a:p>
          <a:p>
            <a:pPr algn="just" eaLnBrk="0" fontAlgn="base" hangingPunct="0">
              <a:lnSpc>
                <a:spcPct val="100000"/>
              </a:lnSpc>
              <a:spcBef>
                <a:spcPct val="0"/>
              </a:spcBef>
              <a:spcAft>
                <a:spcPct val="0"/>
              </a:spcAft>
              <a:defRPr/>
            </a:pPr>
            <a:r>
              <a:rPr lang="it-IT" sz="2000" b="1" dirty="0">
                <a:solidFill>
                  <a:prstClr val="black"/>
                </a:solidFill>
                <a:effectLst/>
                <a:ea typeface="Times New Roman" panose="02020603050405020304" pitchFamily="18" charset="0"/>
                <a:cs typeface="Arial" panose="020B0604020202020204" pitchFamily="34" charset="0"/>
              </a:rPr>
              <a:t>Sistematizzazione del problema: </a:t>
            </a:r>
            <a:r>
              <a:rPr lang="it-IT" sz="2000" dirty="0">
                <a:solidFill>
                  <a:prstClr val="black"/>
                </a:solidFill>
                <a:effectLst/>
                <a:ea typeface="Times New Roman" panose="02020603050405020304" pitchFamily="18" charset="0"/>
                <a:cs typeface="Arial" panose="020B0604020202020204" pitchFamily="34" charset="0"/>
              </a:rPr>
              <a:t>non più casi isolati </a:t>
            </a:r>
            <a:r>
              <a:rPr lang="it-IT" sz="2000" dirty="0">
                <a:solidFill>
                  <a:prstClr val="black"/>
                </a:solidFill>
                <a:effectLst/>
                <a:ea typeface="Times New Roman" panose="02020603050405020304" pitchFamily="18" charset="0"/>
                <a:cs typeface="Arial" panose="020B0604020202020204" pitchFamily="34" charset="0"/>
                <a:sym typeface="Wingdings" panose="05000000000000000000" pitchFamily="2" charset="2"/>
              </a:rPr>
              <a:t> Su una platea stimata di 7000 lavoratori, il Patronato INCA di Modena calcola che nel triennio 2021-23 sono state aperte 152 pratiche di infortunio e 39 di malattia professionale.  </a:t>
            </a:r>
            <a:endParaRPr lang="it-IT" sz="2000" dirty="0">
              <a:effectLst/>
              <a:ea typeface="Times New Roman" panose="02020603050405020304" pitchFamily="18" charset="0"/>
              <a:cs typeface="Arial" panose="020B0604020202020204" pitchFamily="34" charset="0"/>
            </a:endParaRPr>
          </a:p>
          <a:p>
            <a:pPr algn="just" eaLnBrk="0" fontAlgn="base" hangingPunct="0">
              <a:lnSpc>
                <a:spcPct val="100000"/>
              </a:lnSpc>
              <a:spcBef>
                <a:spcPct val="0"/>
              </a:spcBef>
              <a:spcAft>
                <a:spcPct val="0"/>
              </a:spcAft>
              <a:defRPr/>
            </a:pPr>
            <a:endParaRPr lang="it-IT" sz="2000" dirty="0">
              <a:ea typeface="Times New Roman" panose="02020603050405020304" pitchFamily="18" charset="0"/>
              <a:cs typeface="Arial" panose="020B0604020202020204" pitchFamily="34" charset="0"/>
            </a:endParaRPr>
          </a:p>
          <a:p>
            <a:pPr algn="just" eaLnBrk="0" fontAlgn="base" hangingPunct="0">
              <a:lnSpc>
                <a:spcPct val="100000"/>
              </a:lnSpc>
              <a:spcBef>
                <a:spcPct val="0"/>
              </a:spcBef>
              <a:spcAft>
                <a:spcPct val="0"/>
              </a:spcAft>
              <a:defRPr/>
            </a:pPr>
            <a:r>
              <a:rPr lang="it-IT" sz="2000" b="1" dirty="0">
                <a:ea typeface="Times New Roman" panose="02020603050405020304" pitchFamily="18" charset="0"/>
                <a:cs typeface="Arial" panose="020B0604020202020204" pitchFamily="34" charset="0"/>
              </a:rPr>
              <a:t>T</a:t>
            </a:r>
            <a:r>
              <a:rPr lang="it-IT" sz="2000" b="1" dirty="0">
                <a:effectLst/>
                <a:ea typeface="Times New Roman" panose="02020603050405020304" pitchFamily="18" charset="0"/>
                <a:cs typeface="Arial" panose="020B0604020202020204" pitchFamily="34" charset="0"/>
              </a:rPr>
              <a:t>endenza dei datori a scaricare il peso del peggioramento delle condizioni di lavoro sui lavoratori: </a:t>
            </a:r>
            <a:r>
              <a:rPr lang="it-IT" sz="2000" dirty="0">
                <a:effectLst/>
                <a:ea typeface="Times New Roman" panose="02020603050405020304" pitchFamily="18" charset="0"/>
                <a:cs typeface="Arial" panose="020B0604020202020204" pitchFamily="34" charset="0"/>
              </a:rPr>
              <a:t>all’ufficializzazione delle inidoneità fa spesso seguito la riduzione unilaterale dell’orario di lavoro o la sospensione senza retribuzione + aumentano casi di licenziamento per superamento del periodo di comporto</a:t>
            </a:r>
          </a:p>
          <a:p>
            <a:pPr algn="just" eaLnBrk="0" fontAlgn="base" hangingPunct="0">
              <a:lnSpc>
                <a:spcPct val="100000"/>
              </a:lnSpc>
              <a:spcBef>
                <a:spcPct val="0"/>
              </a:spcBef>
              <a:spcAft>
                <a:spcPct val="0"/>
              </a:spcAft>
              <a:defRPr/>
            </a:pPr>
            <a:endParaRPr lang="it-IT" sz="2000" dirty="0">
              <a:effectLst/>
              <a:ea typeface="Times New Roman" panose="02020603050405020304" pitchFamily="18" charset="0"/>
              <a:cs typeface="Arial" panose="020B0604020202020204" pitchFamily="34" charset="0"/>
            </a:endParaRPr>
          </a:p>
          <a:p>
            <a:pPr algn="just" eaLnBrk="0" fontAlgn="base" hangingPunct="0">
              <a:lnSpc>
                <a:spcPct val="100000"/>
              </a:lnSpc>
              <a:spcBef>
                <a:spcPct val="0"/>
              </a:spcBef>
              <a:spcAft>
                <a:spcPct val="0"/>
              </a:spcAft>
              <a:buFont typeface="Wingdings" panose="05000000000000000000" pitchFamily="2" charset="2"/>
              <a:buChar char="Ø"/>
              <a:defRPr/>
            </a:pPr>
            <a:r>
              <a:rPr lang="it-IT" altLang="en-US" sz="2000" b="1" dirty="0">
                <a:solidFill>
                  <a:srgbClr val="FF0000"/>
                </a:solidFill>
                <a:ea typeface="Times New Roman" panose="02020603050405020304" pitchFamily="18" charset="0"/>
                <a:cs typeface="Arial" panose="020B0604020202020204" pitchFamily="34" charset="0"/>
              </a:rPr>
              <a:t>Elemento di innovazione: </a:t>
            </a:r>
            <a:r>
              <a:rPr lang="it-IT" altLang="en-US" sz="2000" b="1" dirty="0">
                <a:solidFill>
                  <a:prstClr val="black"/>
                </a:solidFill>
                <a:ea typeface="Times New Roman" panose="02020603050405020304" pitchFamily="18" charset="0"/>
                <a:cs typeface="Arial" panose="020B0604020202020204" pitchFamily="34" charset="0"/>
              </a:rPr>
              <a:t>utilizzo delle vertenzialità individuale sul tema per sviluppare strategie di rappresentanza collettiva → </a:t>
            </a:r>
            <a:r>
              <a:rPr lang="it-IT" altLang="en-US" sz="2000" dirty="0">
                <a:solidFill>
                  <a:prstClr val="black"/>
                </a:solidFill>
                <a:ea typeface="Times New Roman" panose="02020603050405020304" pitchFamily="18" charset="0"/>
                <a:cs typeface="Arial" panose="020B0604020202020204" pitchFamily="34" charset="0"/>
                <a:sym typeface="Wingdings" panose="05000000000000000000" pitchFamily="2" charset="2"/>
              </a:rPr>
              <a:t>salute e sicurezza individuato come tema ad alto potenziale strategico e politico per il settore sociosanitario</a:t>
            </a:r>
          </a:p>
        </p:txBody>
      </p:sp>
    </p:spTree>
    <p:extLst>
      <p:ext uri="{BB962C8B-B14F-4D97-AF65-F5344CB8AC3E}">
        <p14:creationId xmlns:p14="http://schemas.microsoft.com/office/powerpoint/2010/main" val="273689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9BEB8-30F5-69C3-E07B-9F2B1AD4E8F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5106EE6-0853-C2A1-DA93-A23E51B23E60}"/>
              </a:ext>
            </a:extLst>
          </p:cNvPr>
          <p:cNvSpPr>
            <a:spLocks noGrp="1"/>
          </p:cNvSpPr>
          <p:nvPr>
            <p:ph type="title"/>
          </p:nvPr>
        </p:nvSpPr>
        <p:spPr>
          <a:xfrm>
            <a:off x="245327" y="261433"/>
            <a:ext cx="11474605" cy="839207"/>
          </a:xfrm>
        </p:spPr>
        <p:txBody>
          <a:bodyPr/>
          <a:lstStyle/>
          <a:p>
            <a:pPr algn="ctr"/>
            <a:r>
              <a:rPr lang="it-IT" sz="4400" dirty="0"/>
              <a:t>Caso 2. Progetto professioni sicure</a:t>
            </a:r>
            <a:endParaRPr lang="it-IT" dirty="0"/>
          </a:p>
        </p:txBody>
      </p:sp>
      <p:sp>
        <p:nvSpPr>
          <p:cNvPr id="3" name="Segnaposto contenuto 2">
            <a:extLst>
              <a:ext uri="{FF2B5EF4-FFF2-40B4-BE49-F238E27FC236}">
                <a16:creationId xmlns:a16="http://schemas.microsoft.com/office/drawing/2014/main" id="{7DA79B13-1C5C-CE59-765C-755153D2F0C8}"/>
              </a:ext>
            </a:extLst>
          </p:cNvPr>
          <p:cNvSpPr>
            <a:spLocks noGrp="1"/>
          </p:cNvSpPr>
          <p:nvPr>
            <p:ph idx="1"/>
          </p:nvPr>
        </p:nvSpPr>
        <p:spPr>
          <a:xfrm>
            <a:off x="413676" y="1100640"/>
            <a:ext cx="11633012" cy="5416122"/>
          </a:xfrm>
        </p:spPr>
        <p:txBody>
          <a:bodyPr>
            <a:noAutofit/>
          </a:bodyPr>
          <a:lstStyle/>
          <a:p>
            <a:pPr marL="0" marR="0" lvl="0" indent="0" algn="just" defTabSz="914400" rtl="0" eaLnBrk="0" fontAlgn="base" latinLnBrk="0" hangingPunct="0">
              <a:lnSpc>
                <a:spcPct val="100000"/>
              </a:lnSpc>
              <a:spcBef>
                <a:spcPct val="0"/>
              </a:spcBef>
              <a:spcAft>
                <a:spcPts val="1200"/>
              </a:spcAft>
              <a:buClrTx/>
              <a:buSzTx/>
              <a:buNone/>
              <a:tabLst/>
              <a:defRPr/>
            </a:pPr>
            <a:r>
              <a:rPr lang="it-IT" altLang="en-US" sz="1800" b="1" dirty="0">
                <a:solidFill>
                  <a:srgbClr val="FF0000"/>
                </a:solidFill>
                <a:ea typeface="Times New Roman" panose="02020603050405020304" pitchFamily="18" charset="0"/>
                <a:cs typeface="Arial" panose="020B0604020202020204" pitchFamily="34" charset="0"/>
                <a:sym typeface="Wingdings" panose="05000000000000000000" pitchFamily="2" charset="2"/>
              </a:rPr>
              <a:t>Obiettivi e strategie:</a:t>
            </a:r>
            <a:endParaRPr lang="it-IT" altLang="en-US" sz="1800" b="1" dirty="0">
              <a:solidFill>
                <a:srgbClr val="FF0000"/>
              </a:solidFill>
              <a:ea typeface="Times New Roman" panose="02020603050405020304" pitchFamily="18" charset="0"/>
              <a:cs typeface="Arial" panose="020B0604020202020204" pitchFamily="34" charset="0"/>
            </a:endParaRPr>
          </a:p>
          <a:p>
            <a:pPr marL="265113" marR="0" lvl="0" indent="-265113" algn="just" defTabSz="914400" rtl="0" eaLnBrk="0" fontAlgn="base" latinLnBrk="0" hangingPunct="0">
              <a:lnSpc>
                <a:spcPct val="100000"/>
              </a:lnSpc>
              <a:spcBef>
                <a:spcPct val="0"/>
              </a:spcBef>
              <a:spcAft>
                <a:spcPts val="600"/>
              </a:spcAft>
              <a:buClrTx/>
              <a:buSzTx/>
              <a:buFont typeface="Wingdings" panose="05000000000000000000" pitchFamily="2" charset="2"/>
              <a:buChar char="Ø"/>
              <a:tabLst/>
              <a:defRPr/>
            </a:pPr>
            <a:r>
              <a:rPr lang="it-IT" altLang="en-US" sz="1800" b="1" dirty="0">
                <a:solidFill>
                  <a:prstClr val="black"/>
                </a:solidFill>
                <a:ea typeface="Times New Roman" panose="02020603050405020304" pitchFamily="18" charset="0"/>
                <a:cs typeface="Arial" panose="020B0604020202020204" pitchFamily="34" charset="0"/>
              </a:rPr>
              <a:t>Monitoraggio: </a:t>
            </a:r>
            <a:r>
              <a:rPr lang="it-IT" sz="1800" dirty="0">
                <a:effectLst/>
                <a:ea typeface="Times New Roman" panose="02020603050405020304" pitchFamily="18" charset="0"/>
                <a:cs typeface="Arial" panose="020B0604020202020204" pitchFamily="34" charset="0"/>
              </a:rPr>
              <a:t>raccolti dati anagrafici sulle lavoratrici e sulle motivazioni che le hanno spinte a rivolgersi al sindacato, allo sviluppo del processo di tutela e ai risultati finali delle vertenze che si sono già concluse. I dati sono a loro volta utilizzati per perseguire gli altri obiettivi</a:t>
            </a:r>
            <a:endParaRPr lang="it-IT" sz="1800" dirty="0">
              <a:solidFill>
                <a:prstClr val="black"/>
              </a:solidFill>
              <a:ea typeface="Times New Roman" panose="02020603050405020304" pitchFamily="18" charset="0"/>
              <a:cs typeface="Arial" panose="020B0604020202020204" pitchFamily="34" charset="0"/>
            </a:endParaRPr>
          </a:p>
          <a:p>
            <a:pPr marL="265113" marR="0" lvl="0" indent="-265113" algn="just" defTabSz="914400" rtl="0" eaLnBrk="0" fontAlgn="base" latinLnBrk="0" hangingPunct="0">
              <a:lnSpc>
                <a:spcPct val="100000"/>
              </a:lnSpc>
              <a:spcBef>
                <a:spcPct val="0"/>
              </a:spcBef>
              <a:spcAft>
                <a:spcPts val="600"/>
              </a:spcAft>
              <a:buClrTx/>
              <a:buSzTx/>
              <a:buFont typeface="Wingdings" panose="05000000000000000000" pitchFamily="2" charset="2"/>
              <a:buChar char="Ø"/>
              <a:tabLst/>
              <a:defRPr/>
            </a:pPr>
            <a:r>
              <a:rPr lang="it-IT" sz="1800" b="1" dirty="0">
                <a:solidFill>
                  <a:prstClr val="black"/>
                </a:solidFill>
                <a:effectLst/>
                <a:ea typeface="Times New Roman" panose="02020603050405020304" pitchFamily="18" charset="0"/>
                <a:cs typeface="Arial" panose="020B0604020202020204" pitchFamily="34" charset="0"/>
              </a:rPr>
              <a:t>Rafforzament</a:t>
            </a:r>
            <a:r>
              <a:rPr lang="it-IT" sz="1800" b="1" dirty="0">
                <a:solidFill>
                  <a:prstClr val="black"/>
                </a:solidFill>
                <a:ea typeface="Times New Roman" panose="02020603050405020304" pitchFamily="18" charset="0"/>
                <a:cs typeface="Arial" panose="020B0604020202020204" pitchFamily="34" charset="0"/>
              </a:rPr>
              <a:t>o della rappresentanza individuale: </a:t>
            </a:r>
            <a:r>
              <a:rPr lang="it-IT" sz="1800" dirty="0">
                <a:solidFill>
                  <a:prstClr val="black"/>
                </a:solidFill>
                <a:ea typeface="Times New Roman" panose="02020603050405020304" pitchFamily="18" charset="0"/>
                <a:cs typeface="Arial" panose="020B0604020202020204" pitchFamily="34" charset="0"/>
              </a:rPr>
              <a:t>coordinamento interno delle attività della </a:t>
            </a:r>
            <a:r>
              <a:rPr lang="it-IT" sz="1800" dirty="0">
                <a:effectLst/>
                <a:ea typeface="Times New Roman" panose="02020603050405020304" pitchFamily="18" charset="0"/>
                <a:cs typeface="Arial" panose="020B0604020202020204" pitchFamily="34" charset="0"/>
              </a:rPr>
              <a:t>FP CGIL, del Patronato, dell’Ufficio Risarcimento del Danno e del Dipartimento Salute e Sicurezza</a:t>
            </a:r>
            <a:endParaRPr lang="it-IT" sz="1800" b="1" dirty="0">
              <a:solidFill>
                <a:prstClr val="black"/>
              </a:solidFill>
              <a:ea typeface="Times New Roman" panose="02020603050405020304" pitchFamily="18" charset="0"/>
              <a:cs typeface="Arial" panose="020B0604020202020204" pitchFamily="34" charset="0"/>
            </a:endParaRPr>
          </a:p>
          <a:p>
            <a:pPr marL="265113" marR="0" lvl="0" indent="-265113" algn="just" defTabSz="914400" rtl="0" eaLnBrk="0" fontAlgn="base" latinLnBrk="0" hangingPunct="0">
              <a:lnSpc>
                <a:spcPct val="100000"/>
              </a:lnSpc>
              <a:spcBef>
                <a:spcPct val="0"/>
              </a:spcBef>
              <a:spcAft>
                <a:spcPts val="600"/>
              </a:spcAft>
              <a:buClrTx/>
              <a:buSzTx/>
              <a:buFont typeface="Wingdings" panose="05000000000000000000" pitchFamily="2" charset="2"/>
              <a:buChar char="Ø"/>
              <a:tabLst/>
              <a:defRPr/>
            </a:pPr>
            <a:r>
              <a:rPr lang="it-IT" sz="1800" b="1" dirty="0">
                <a:solidFill>
                  <a:prstClr val="black"/>
                </a:solidFill>
                <a:ea typeface="Times New Roman" panose="02020603050405020304" pitchFamily="18" charset="0"/>
                <a:cs typeface="Arial" panose="020B0604020202020204" pitchFamily="34" charset="0"/>
              </a:rPr>
              <a:t>Rafforzamento della Rappresentanza collettiva:</a:t>
            </a:r>
          </a:p>
          <a:p>
            <a:pPr marL="542925" marR="0" lvl="0" indent="-96838" algn="just" defTabSz="914400" rtl="0" eaLnBrk="0" fontAlgn="base" latinLnBrk="0" hangingPunct="0">
              <a:lnSpc>
                <a:spcPct val="100000"/>
              </a:lnSpc>
              <a:spcBef>
                <a:spcPct val="0"/>
              </a:spcBef>
              <a:buClrTx/>
              <a:buSzTx/>
              <a:tabLst/>
              <a:defRPr/>
            </a:pPr>
            <a:r>
              <a:rPr lang="it-IT" sz="1600" dirty="0">
                <a:solidFill>
                  <a:prstClr val="black"/>
                </a:solidFill>
                <a:ea typeface="Times New Roman" panose="02020603050405020304" pitchFamily="18" charset="0"/>
                <a:cs typeface="Arial" panose="020B0604020202020204" pitchFamily="34" charset="0"/>
              </a:rPr>
              <a:t>formazione dei delegati e sensibilizzazione dei lavoratori alla problematica tramite assemblee</a:t>
            </a:r>
          </a:p>
          <a:p>
            <a:pPr marL="542925" marR="0" lvl="0" indent="-96838" algn="just" defTabSz="914400" rtl="0" eaLnBrk="0" fontAlgn="base" latinLnBrk="0" hangingPunct="0">
              <a:lnSpc>
                <a:spcPct val="100000"/>
              </a:lnSpc>
              <a:spcBef>
                <a:spcPct val="0"/>
              </a:spcBef>
              <a:buClrTx/>
              <a:buSzTx/>
              <a:tabLst/>
              <a:defRPr/>
            </a:pPr>
            <a:r>
              <a:rPr lang="it-IT" sz="1600" dirty="0">
                <a:solidFill>
                  <a:prstClr val="black"/>
                </a:solidFill>
                <a:ea typeface="Times New Roman" panose="02020603050405020304" pitchFamily="18" charset="0"/>
                <a:cs typeface="Arial" panose="020B0604020202020204" pitchFamily="34" charset="0"/>
              </a:rPr>
              <a:t>Pressione verso i datori per l’adozione di strategie organizzative nuove, non deteriori per il lavoratore</a:t>
            </a:r>
          </a:p>
          <a:p>
            <a:pPr marL="265113" marR="0" lvl="0" indent="-265113" algn="just" defTabSz="914400" rtl="0" eaLnBrk="0" fontAlgn="base" latinLnBrk="0" hangingPunct="0">
              <a:lnSpc>
                <a:spcPct val="100000"/>
              </a:lnSpc>
              <a:spcBef>
                <a:spcPts val="600"/>
              </a:spcBef>
              <a:spcAft>
                <a:spcPts val="600"/>
              </a:spcAft>
              <a:buClrTx/>
              <a:buSzTx/>
              <a:buFont typeface="Wingdings" panose="05000000000000000000" pitchFamily="2" charset="2"/>
              <a:buChar char="Ø"/>
              <a:tabLst/>
              <a:defRPr/>
            </a:pPr>
            <a:r>
              <a:rPr lang="it-IT" sz="1800" b="1" dirty="0">
                <a:solidFill>
                  <a:prstClr val="black"/>
                </a:solidFill>
                <a:ea typeface="Times New Roman" panose="02020603050405020304" pitchFamily="18" charset="0"/>
                <a:cs typeface="Arial" panose="020B0604020202020204" pitchFamily="34" charset="0"/>
              </a:rPr>
              <a:t>Reclutamento Iscritti: </a:t>
            </a:r>
            <a:r>
              <a:rPr lang="it-IT" sz="1800" dirty="0">
                <a:solidFill>
                  <a:prstClr val="black"/>
                </a:solidFill>
                <a:ea typeface="Times New Roman" panose="02020603050405020304" pitchFamily="18" charset="0"/>
                <a:cs typeface="Arial" panose="020B0604020202020204" pitchFamily="34" charset="0"/>
              </a:rPr>
              <a:t>tramite attività di tutela individuale e collettiva</a:t>
            </a:r>
          </a:p>
          <a:p>
            <a:pPr marL="265113" marR="0" lvl="0" indent="-265113" algn="just" defTabSz="914400" rtl="0" eaLnBrk="0" fontAlgn="base" latinLnBrk="0" hangingPunct="0">
              <a:lnSpc>
                <a:spcPct val="100000"/>
              </a:lnSpc>
              <a:spcBef>
                <a:spcPct val="0"/>
              </a:spcBef>
              <a:spcAft>
                <a:spcPts val="600"/>
              </a:spcAft>
              <a:buClrTx/>
              <a:buSzTx/>
              <a:buFont typeface="Wingdings" panose="05000000000000000000" pitchFamily="2" charset="2"/>
              <a:buChar char="Ø"/>
              <a:tabLst/>
              <a:defRPr/>
            </a:pPr>
            <a:r>
              <a:rPr lang="it-IT" sz="1800" b="1" dirty="0">
                <a:solidFill>
                  <a:prstClr val="black"/>
                </a:solidFill>
                <a:ea typeface="Times New Roman" panose="02020603050405020304" pitchFamily="18" charset="0"/>
                <a:cs typeface="Arial" panose="020B0604020202020204" pitchFamily="34" charset="0"/>
              </a:rPr>
              <a:t>Azione politica diffusa: </a:t>
            </a:r>
            <a:r>
              <a:rPr lang="it-IT" sz="1800" dirty="0">
                <a:effectLst/>
                <a:ea typeface="Times New Roman" panose="02020603050405020304" pitchFamily="18" charset="0"/>
                <a:cs typeface="Arial" panose="020B0604020202020204" pitchFamily="34" charset="0"/>
              </a:rPr>
              <a:t> </a:t>
            </a:r>
          </a:p>
          <a:p>
            <a:pPr marL="542925" marR="0" lvl="0" indent="-180975" algn="just" defTabSz="914400" rtl="0" eaLnBrk="0" fontAlgn="base" latinLnBrk="0" hangingPunct="0">
              <a:lnSpc>
                <a:spcPct val="100000"/>
              </a:lnSpc>
              <a:spcBef>
                <a:spcPct val="0"/>
              </a:spcBef>
              <a:spcAft>
                <a:spcPts val="300"/>
              </a:spcAft>
              <a:buClrTx/>
              <a:buSzTx/>
              <a:tabLst/>
              <a:defRPr/>
            </a:pPr>
            <a:r>
              <a:rPr lang="it-IT" sz="1800" b="1" dirty="0">
                <a:effectLst/>
                <a:ea typeface="Times New Roman" panose="02020603050405020304" pitchFamily="18" charset="0"/>
                <a:cs typeface="Arial" panose="020B0604020202020204" pitchFamily="34" charset="0"/>
              </a:rPr>
              <a:t>Promozione di una discussione pubblica</a:t>
            </a:r>
            <a:r>
              <a:rPr lang="it-IT" sz="1800" dirty="0">
                <a:effectLst/>
                <a:ea typeface="Times New Roman" panose="02020603050405020304" pitchFamily="18" charset="0"/>
                <a:cs typeface="Arial" panose="020B0604020202020204" pitchFamily="34" charset="0"/>
              </a:rPr>
              <a:t> sullo stato dei servizi sociosanitari coinvolgendo l’amministrazione, gli enti pubblici rilevanti (in particolare INAIL e SPSAL) e le associazioni datoriali</a:t>
            </a:r>
          </a:p>
          <a:p>
            <a:pPr marL="542925" marR="0" lvl="0" indent="-180975" algn="just" defTabSz="914400" rtl="0" eaLnBrk="0" fontAlgn="base" latinLnBrk="0" hangingPunct="0">
              <a:lnSpc>
                <a:spcPct val="100000"/>
              </a:lnSpc>
              <a:spcBef>
                <a:spcPct val="0"/>
              </a:spcBef>
              <a:spcAft>
                <a:spcPts val="300"/>
              </a:spcAft>
              <a:buClrTx/>
              <a:buSzTx/>
              <a:tabLst/>
              <a:defRPr/>
            </a:pPr>
            <a:r>
              <a:rPr lang="it-IT" sz="1800" b="1" dirty="0">
                <a:ea typeface="Times New Roman" panose="02020603050405020304" pitchFamily="18" charset="0"/>
                <a:cs typeface="Arial" panose="020B0604020202020204" pitchFamily="34" charset="0"/>
              </a:rPr>
              <a:t>Promuovere</a:t>
            </a:r>
            <a:r>
              <a:rPr lang="it-IT" sz="1800" b="1" dirty="0">
                <a:effectLst/>
                <a:ea typeface="Times New Roman" panose="02020603050405020304" pitchFamily="18" charset="0"/>
                <a:cs typeface="Arial" panose="020B0604020202020204" pitchFamily="34" charset="0"/>
              </a:rPr>
              <a:t> l’aggiornamento delle definizioni e valutazioni degli enti competenti </a:t>
            </a:r>
            <a:r>
              <a:rPr lang="it-IT" sz="1800" dirty="0">
                <a:solidFill>
                  <a:prstClr val="black"/>
                </a:solidFill>
                <a:cs typeface="Arial" panose="020B0604020202020204" pitchFamily="34" charset="0"/>
              </a:rPr>
              <a:t>t</a:t>
            </a:r>
            <a:r>
              <a:rPr kumimoji="0" lang="it-IT" altLang="en-US" sz="1800" b="0" i="0" u="none" strike="noStrike" kern="1200" cap="none" spc="0" normalizeH="0" baseline="0" noProof="0" dirty="0" err="1">
                <a:ln>
                  <a:noFill/>
                </a:ln>
                <a:solidFill>
                  <a:prstClr val="black"/>
                </a:solidFill>
                <a:effectLst/>
                <a:uLnTx/>
                <a:uFillTx/>
                <a:cs typeface="Arial" panose="020B0604020202020204" pitchFamily="34" charset="0"/>
              </a:rPr>
              <a:t>ramite</a:t>
            </a:r>
            <a:r>
              <a:rPr kumimoji="0" lang="it-IT" altLang="en-US" sz="1800" b="0" i="0" u="none" strike="noStrike" kern="1200" cap="none" spc="0" normalizeH="0" baseline="0" noProof="0" dirty="0">
                <a:ln>
                  <a:noFill/>
                </a:ln>
                <a:solidFill>
                  <a:prstClr val="black"/>
                </a:solidFill>
                <a:effectLst/>
                <a:uLnTx/>
                <a:uFillTx/>
                <a:cs typeface="Arial" panose="020B0604020202020204" pitchFamily="34" charset="0"/>
              </a:rPr>
              <a:t> la costruzione di casi individuali e contestazioni</a:t>
            </a:r>
          </a:p>
          <a:p>
            <a:pPr marL="542925" marR="0" lvl="0" indent="-180975" algn="just" defTabSz="914400" rtl="0" eaLnBrk="0" fontAlgn="base" latinLnBrk="0" hangingPunct="0">
              <a:lnSpc>
                <a:spcPct val="100000"/>
              </a:lnSpc>
              <a:spcBef>
                <a:spcPct val="0"/>
              </a:spcBef>
              <a:spcAft>
                <a:spcPts val="300"/>
              </a:spcAft>
              <a:buClrTx/>
              <a:buSzTx/>
              <a:tabLst/>
              <a:defRPr/>
            </a:pPr>
            <a:r>
              <a:rPr lang="it-IT" sz="1800" b="1" dirty="0">
                <a:ea typeface="Times New Roman" panose="02020603050405020304" pitchFamily="18" charset="0"/>
                <a:cs typeface="Arial" panose="020B0604020202020204" pitchFamily="34" charset="0"/>
              </a:rPr>
              <a:t>F</a:t>
            </a:r>
            <a:r>
              <a:rPr lang="it-IT" sz="1800" b="1" dirty="0">
                <a:effectLst/>
                <a:ea typeface="Times New Roman" panose="02020603050405020304" pitchFamily="18" charset="0"/>
                <a:cs typeface="Arial" panose="020B0604020202020204" pitchFamily="34" charset="0"/>
              </a:rPr>
              <a:t>ormulare una serie di proposte di integrazione della contrattazione provinciale </a:t>
            </a:r>
            <a:r>
              <a:rPr lang="it-IT" sz="1800" dirty="0">
                <a:effectLst/>
                <a:ea typeface="Times New Roman" panose="02020603050405020304" pitchFamily="18" charset="0"/>
                <a:cs typeface="Arial" panose="020B0604020202020204" pitchFamily="34" charset="0"/>
              </a:rPr>
              <a:t>(ancora in fase di sviluppo)</a:t>
            </a:r>
            <a:endParaRPr kumimoji="0" lang="it-IT" altLang="en-US" sz="1800" i="0"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1024571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4AC18-2F02-26ED-58D8-39E5808838B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98182BF-8856-4287-0F1E-D900307CC74D}"/>
              </a:ext>
            </a:extLst>
          </p:cNvPr>
          <p:cNvSpPr>
            <a:spLocks noGrp="1"/>
          </p:cNvSpPr>
          <p:nvPr>
            <p:ph type="title"/>
          </p:nvPr>
        </p:nvSpPr>
        <p:spPr>
          <a:xfrm>
            <a:off x="245327" y="261433"/>
            <a:ext cx="11474605" cy="839207"/>
          </a:xfrm>
        </p:spPr>
        <p:txBody>
          <a:bodyPr/>
          <a:lstStyle/>
          <a:p>
            <a:pPr algn="ctr"/>
            <a:r>
              <a:rPr lang="it-IT" sz="4400" dirty="0"/>
              <a:t>Caso 3. Osservatorio nazionale bilaterale</a:t>
            </a:r>
            <a:endParaRPr lang="it-IT" dirty="0"/>
          </a:p>
        </p:txBody>
      </p:sp>
      <p:sp>
        <p:nvSpPr>
          <p:cNvPr id="3" name="Segnaposto contenuto 2">
            <a:extLst>
              <a:ext uri="{FF2B5EF4-FFF2-40B4-BE49-F238E27FC236}">
                <a16:creationId xmlns:a16="http://schemas.microsoft.com/office/drawing/2014/main" id="{93C08C73-6B29-26BF-737C-AFA957B46CB8}"/>
              </a:ext>
            </a:extLst>
          </p:cNvPr>
          <p:cNvSpPr>
            <a:spLocks noGrp="1"/>
          </p:cNvSpPr>
          <p:nvPr>
            <p:ph idx="1"/>
          </p:nvPr>
        </p:nvSpPr>
        <p:spPr>
          <a:xfrm>
            <a:off x="413676" y="1100640"/>
            <a:ext cx="11364648" cy="5416122"/>
          </a:xfrm>
        </p:spPr>
        <p:txBody>
          <a:bodyPr>
            <a:noAutofit/>
          </a:bodyPr>
          <a:lstStyle/>
          <a:p>
            <a:pPr marL="0" indent="0" algn="ctr">
              <a:lnSpc>
                <a:spcPct val="100000"/>
              </a:lnSpc>
              <a:spcBef>
                <a:spcPts val="0"/>
              </a:spcBef>
              <a:buNone/>
            </a:pPr>
            <a:r>
              <a:rPr lang="it-IT" sz="2000" b="1" dirty="0">
                <a:effectLst/>
                <a:ea typeface="Times New Roman" panose="02020603050405020304" pitchFamily="18" charset="0"/>
              </a:rPr>
              <a:t>Osservatorio Nazionale Bilaterale e la rete di Osservatori Regionali Bilaterali sul subappalto e sull’accreditamento</a:t>
            </a:r>
          </a:p>
          <a:p>
            <a:pPr algn="just">
              <a:lnSpc>
                <a:spcPct val="100000"/>
              </a:lnSpc>
              <a:spcBef>
                <a:spcPts val="0"/>
              </a:spcBef>
            </a:pPr>
            <a:endParaRPr lang="it-IT" sz="2000" dirty="0">
              <a:effectLst/>
              <a:ea typeface="Times New Roman" panose="02020603050405020304" pitchFamily="18" charset="0"/>
            </a:endParaRPr>
          </a:p>
          <a:p>
            <a:pPr algn="just">
              <a:lnSpc>
                <a:spcPct val="100000"/>
              </a:lnSpc>
              <a:spcBef>
                <a:spcPts val="0"/>
              </a:spcBef>
              <a:spcAft>
                <a:spcPts val="600"/>
              </a:spcAft>
            </a:pPr>
            <a:r>
              <a:rPr lang="it-IT" sz="2000" dirty="0">
                <a:effectLst/>
                <a:ea typeface="Times New Roman" panose="02020603050405020304" pitchFamily="18" charset="0"/>
              </a:rPr>
              <a:t>Iniziativa nata dalla collaborazione tra sindacati confederali e centrali cooperative durante il rinnovo del CCNL</a:t>
            </a:r>
            <a:r>
              <a:rPr lang="it-IT" sz="2000" dirty="0">
                <a:ea typeface="Times New Roman" panose="02020603050405020304" pitchFamily="18" charset="0"/>
              </a:rPr>
              <a:t> per il triennio 2023-2025</a:t>
            </a:r>
            <a:endParaRPr lang="it-IT" sz="2000" dirty="0">
              <a:effectLst/>
              <a:ea typeface="Times New Roman" panose="02020603050405020304" pitchFamily="18" charset="0"/>
            </a:endParaRPr>
          </a:p>
          <a:p>
            <a:pPr algn="just">
              <a:lnSpc>
                <a:spcPct val="100000"/>
              </a:lnSpc>
              <a:spcBef>
                <a:spcPts val="0"/>
              </a:spcBef>
              <a:spcAft>
                <a:spcPts val="600"/>
              </a:spcAft>
            </a:pPr>
            <a:r>
              <a:rPr lang="it-IT" sz="2000" b="1" dirty="0">
                <a:effectLst/>
                <a:ea typeface="Times New Roman" panose="02020603050405020304" pitchFamily="18" charset="0"/>
              </a:rPr>
              <a:t>Scopo principale</a:t>
            </a:r>
            <a:r>
              <a:rPr lang="it-IT" sz="2000" dirty="0">
                <a:effectLst/>
                <a:ea typeface="Times New Roman" panose="02020603050405020304" pitchFamily="18" charset="0"/>
              </a:rPr>
              <a:t>: monitorare procedure e contenuti dei bandi pubblici + Verifica dell’applicazione corretta del CCNL delle Cooperative Sociali nei servizi in appalto</a:t>
            </a:r>
            <a:endParaRPr lang="it-IT" sz="2000" dirty="0">
              <a:ea typeface="Times New Roman" panose="02020603050405020304" pitchFamily="18" charset="0"/>
            </a:endParaRPr>
          </a:p>
          <a:p>
            <a:pPr marL="446088" indent="-265113" algn="just">
              <a:lnSpc>
                <a:spcPct val="100000"/>
              </a:lnSpc>
              <a:spcBef>
                <a:spcPts val="0"/>
              </a:spcBef>
              <a:spcAft>
                <a:spcPts val="600"/>
              </a:spcAft>
              <a:buFont typeface="Wingdings" panose="05000000000000000000" pitchFamily="2" charset="2"/>
              <a:buChar char="Ø"/>
            </a:pPr>
            <a:r>
              <a:rPr lang="it-IT" sz="1800" dirty="0">
                <a:effectLst/>
                <a:ea typeface="Times New Roman" panose="02020603050405020304" pitchFamily="18" charset="0"/>
              </a:rPr>
              <a:t>Ruolo degli Osservatori Regionali: Monitorare bandi locali e relativi esit</a:t>
            </a:r>
            <a:r>
              <a:rPr lang="it-IT" sz="1800" dirty="0">
                <a:ea typeface="Times New Roman" panose="02020603050405020304" pitchFamily="18" charset="0"/>
              </a:rPr>
              <a:t>i, r</a:t>
            </a:r>
            <a:r>
              <a:rPr lang="it-IT" sz="1800" dirty="0">
                <a:effectLst/>
                <a:ea typeface="Times New Roman" panose="02020603050405020304" pitchFamily="18" charset="0"/>
              </a:rPr>
              <a:t>accogliere dati e segnalare o contestare anomalie alle amministrazioni locali</a:t>
            </a:r>
          </a:p>
          <a:p>
            <a:pPr marL="446088" indent="-265113" algn="just">
              <a:lnSpc>
                <a:spcPct val="100000"/>
              </a:lnSpc>
              <a:spcBef>
                <a:spcPts val="0"/>
              </a:spcBef>
              <a:spcAft>
                <a:spcPts val="600"/>
              </a:spcAft>
              <a:buFont typeface="Wingdings" panose="05000000000000000000" pitchFamily="2" charset="2"/>
              <a:buChar char="Ø"/>
            </a:pPr>
            <a:r>
              <a:rPr lang="it-IT" sz="1800" dirty="0">
                <a:effectLst/>
                <a:ea typeface="Times New Roman" panose="02020603050405020304" pitchFamily="18" charset="0"/>
              </a:rPr>
              <a:t>Ruolo dell’Osservatorio Nazionale: Coordinare le attività degli Osservatori Regionali + Redigere documenti congiunti + Supportare attività di lobby e campagne politiche nazionali</a:t>
            </a:r>
            <a:endParaRPr lang="it-IT" sz="2000" dirty="0">
              <a:effectLst/>
              <a:ea typeface="Times New Roman" panose="02020603050405020304" pitchFamily="18" charset="0"/>
            </a:endParaRPr>
          </a:p>
          <a:p>
            <a:pPr algn="just">
              <a:lnSpc>
                <a:spcPct val="100000"/>
              </a:lnSpc>
              <a:spcBef>
                <a:spcPts val="0"/>
              </a:spcBef>
              <a:spcAft>
                <a:spcPts val="600"/>
              </a:spcAft>
            </a:pPr>
            <a:r>
              <a:rPr lang="it-IT" sz="2000" b="1" dirty="0">
                <a:effectLst/>
                <a:ea typeface="Times New Roman" panose="02020603050405020304" pitchFamily="18" charset="0"/>
              </a:rPr>
              <a:t>Obiettivi politici</a:t>
            </a:r>
            <a:r>
              <a:rPr lang="it-IT" sz="2000" dirty="0">
                <a:effectLst/>
                <a:ea typeface="Times New Roman" panose="02020603050405020304" pitchFamily="18" charset="0"/>
              </a:rPr>
              <a:t>: rafforzare la collaborazione tra parti sociali; produrre dati per supportare iniziative di pressione politica sullo Stato; migliorare la reputazione del lavoro nel settore delle cooperative sociali</a:t>
            </a:r>
          </a:p>
          <a:p>
            <a:pPr algn="ctr">
              <a:lnSpc>
                <a:spcPct val="100000"/>
              </a:lnSpc>
              <a:spcBef>
                <a:spcPts val="0"/>
              </a:spcBef>
              <a:spcAft>
                <a:spcPts val="600"/>
              </a:spcAft>
              <a:buFont typeface="Wingdings" panose="05000000000000000000" pitchFamily="2" charset="2"/>
              <a:buChar char="Ø"/>
            </a:pPr>
            <a:r>
              <a:rPr lang="it-IT" sz="2000" b="1" dirty="0">
                <a:solidFill>
                  <a:srgbClr val="FF0000"/>
                </a:solidFill>
                <a:effectLst/>
                <a:ea typeface="Times New Roman" panose="02020603050405020304" pitchFamily="18" charset="0"/>
              </a:rPr>
              <a:t>Strategia di lobby basata sulla valorizzazione del lavoro di cura e sul miglioramento della percezione del valore sociale del settore</a:t>
            </a:r>
            <a:endParaRPr lang="it-IT" sz="2000" dirty="0">
              <a:effectLst/>
              <a:ea typeface="Times New Roman" panose="02020603050405020304" pitchFamily="18" charset="0"/>
            </a:endParaRPr>
          </a:p>
        </p:txBody>
      </p:sp>
    </p:spTree>
    <p:extLst>
      <p:ext uri="{BB962C8B-B14F-4D97-AF65-F5344CB8AC3E}">
        <p14:creationId xmlns:p14="http://schemas.microsoft.com/office/powerpoint/2010/main" val="2774980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76B293-13E3-36B8-9E2D-B6A7D9BB5779}"/>
              </a:ext>
            </a:extLst>
          </p:cNvPr>
          <p:cNvSpPr>
            <a:spLocks noGrp="1"/>
          </p:cNvSpPr>
          <p:nvPr>
            <p:ph type="title"/>
          </p:nvPr>
        </p:nvSpPr>
        <p:spPr/>
        <p:txBody>
          <a:bodyPr/>
          <a:lstStyle/>
          <a:p>
            <a:r>
              <a:rPr lang="it-IT" dirty="0"/>
              <a:t>Il mercato del lavoro della cura agli anziani: l’Italia in ottica comparata UE - i tratti comuni</a:t>
            </a:r>
          </a:p>
        </p:txBody>
      </p:sp>
      <p:sp>
        <p:nvSpPr>
          <p:cNvPr id="7" name="CasellaDiTesto 6">
            <a:extLst>
              <a:ext uri="{FF2B5EF4-FFF2-40B4-BE49-F238E27FC236}">
                <a16:creationId xmlns:a16="http://schemas.microsoft.com/office/drawing/2014/main" id="{FEA1CFC8-E757-2F65-3103-A4D25B9079E0}"/>
              </a:ext>
            </a:extLst>
          </p:cNvPr>
          <p:cNvSpPr txBox="1"/>
          <p:nvPr/>
        </p:nvSpPr>
        <p:spPr>
          <a:xfrm>
            <a:off x="800840" y="1690688"/>
            <a:ext cx="10590320" cy="4620689"/>
          </a:xfrm>
          <a:prstGeom prst="rect">
            <a:avLst/>
          </a:prstGeom>
          <a:noFill/>
        </p:spPr>
        <p:txBody>
          <a:bodyPr wrap="square">
            <a:spAutoFit/>
          </a:bodyPr>
          <a:lstStyle/>
          <a:p>
            <a:pPr lvl="0" algn="just">
              <a:lnSpc>
                <a:spcPct val="150000"/>
              </a:lnSpc>
              <a:tabLst>
                <a:tab pos="457200" algn="l"/>
              </a:tabLst>
            </a:pPr>
            <a:r>
              <a:rPr lang="it-IT" sz="1800" b="1" i="1" dirty="0">
                <a:effectLst/>
                <a:latin typeface="Times New Roman" panose="02020603050405020304" pitchFamily="18" charset="0"/>
                <a:ea typeface="Times New Roman" panose="02020603050405020304" pitchFamily="18" charset="0"/>
              </a:rPr>
              <a:t>Il quadro a livello di Unione Europea</a:t>
            </a:r>
            <a:r>
              <a:rPr lang="it-IT" sz="1800" dirty="0">
                <a:effectLst/>
                <a:latin typeface="Times New Roman" panose="02020603050405020304" pitchFamily="18" charset="0"/>
                <a:ea typeface="Times New Roman" panose="02020603050405020304" pitchFamily="18" charset="0"/>
              </a:rPr>
              <a:t>:</a:t>
            </a:r>
          </a:p>
          <a:p>
            <a:pPr marL="342900" lvl="0" indent="-342900" algn="just">
              <a:lnSpc>
                <a:spcPct val="150000"/>
              </a:lnSpc>
              <a:buFont typeface="Symbol" pitchFamily="2" charset="2"/>
              <a:buChar char=""/>
              <a:tabLst>
                <a:tab pos="457200" algn="l"/>
              </a:tabLst>
            </a:pPr>
            <a:r>
              <a:rPr lang="it-IT" dirty="0">
                <a:latin typeface="Times New Roman" panose="02020603050405020304" pitchFamily="18" charset="0"/>
                <a:ea typeface="Times New Roman" panose="02020603050405020304" pitchFamily="18" charset="0"/>
              </a:rPr>
              <a:t>P</a:t>
            </a:r>
            <a:r>
              <a:rPr lang="it-IT" sz="1800" dirty="0">
                <a:effectLst/>
                <a:latin typeface="Times New Roman" panose="02020603050405020304" pitchFamily="18" charset="0"/>
                <a:ea typeface="Times New Roman" panose="02020603050405020304" pitchFamily="18" charset="0"/>
              </a:rPr>
              <a:t>er lo più lavoratrici donne (87%)</a:t>
            </a:r>
          </a:p>
          <a:p>
            <a:pPr marL="342900" lvl="0" indent="-342900" algn="just">
              <a:lnSpc>
                <a:spcPct val="150000"/>
              </a:lnSpc>
              <a:buFont typeface="Symbol" pitchFamily="2" charset="2"/>
              <a:buChar char=""/>
              <a:tabLst>
                <a:tab pos="457200" algn="l"/>
              </a:tabLst>
            </a:pPr>
            <a:r>
              <a:rPr lang="it-IT" sz="1800" dirty="0">
                <a:effectLst/>
                <a:latin typeface="Times New Roman" panose="02020603050405020304" pitchFamily="18" charset="0"/>
                <a:ea typeface="Times New Roman" panose="02020603050405020304" pitchFamily="18" charset="0"/>
              </a:rPr>
              <a:t>Maggior parte operatori dell'assistenza personale (64%)</a:t>
            </a:r>
          </a:p>
          <a:p>
            <a:pPr marL="342900" lvl="0" indent="-342900" algn="just">
              <a:lnSpc>
                <a:spcPct val="150000"/>
              </a:lnSpc>
              <a:buFont typeface="Symbol" pitchFamily="2" charset="2"/>
              <a:buChar char=""/>
              <a:tabLst>
                <a:tab pos="457200" algn="l"/>
              </a:tabLst>
            </a:pPr>
            <a:r>
              <a:rPr lang="it-IT" sz="1800" dirty="0">
                <a:effectLst/>
                <a:latin typeface="Times New Roman" panose="02020603050405020304" pitchFamily="18" charset="0"/>
                <a:ea typeface="Times New Roman" panose="02020603050405020304" pitchFamily="18" charset="0"/>
              </a:rPr>
              <a:t>Occupazione principalmente nell'assistenza residenziale (65%)</a:t>
            </a:r>
          </a:p>
          <a:p>
            <a:pPr marL="342900" lvl="0" indent="-342900" algn="just">
              <a:lnSpc>
                <a:spcPct val="150000"/>
              </a:lnSpc>
              <a:buFont typeface="Symbol" pitchFamily="2" charset="2"/>
              <a:buChar char=""/>
              <a:tabLst>
                <a:tab pos="457200" algn="l"/>
              </a:tabLst>
            </a:pPr>
            <a:r>
              <a:rPr lang="it-IT" dirty="0">
                <a:latin typeface="Times New Roman" panose="02020603050405020304" pitchFamily="18" charset="0"/>
                <a:ea typeface="Times New Roman" panose="02020603050405020304" pitchFamily="18" charset="0"/>
              </a:rPr>
              <a:t>L</a:t>
            </a:r>
            <a:r>
              <a:rPr lang="it-IT" sz="1800" dirty="0">
                <a:effectLst/>
                <a:latin typeface="Times New Roman" panose="02020603050405020304" pitchFamily="18" charset="0"/>
                <a:ea typeface="Times New Roman" panose="02020603050405020304" pitchFamily="18" charset="0"/>
              </a:rPr>
              <a:t>ivello di istruzione medio: 61% ha un diploma di istruzione secondaria; 20% istruzione terziaria (settore con livelli di istruzione più bassi rispetto all'intera economia (le quote equivalenti rispettivamente 46% e 38%)</a:t>
            </a:r>
          </a:p>
          <a:p>
            <a:pPr marL="342900" lvl="0" indent="-342900" algn="just">
              <a:lnSpc>
                <a:spcPct val="150000"/>
              </a:lnSpc>
              <a:buFont typeface="Symbol" pitchFamily="2" charset="2"/>
              <a:buChar char=""/>
              <a:tabLst>
                <a:tab pos="457200" algn="l"/>
              </a:tabLst>
            </a:pPr>
            <a:r>
              <a:rPr lang="it-IT" sz="1800" dirty="0">
                <a:effectLst/>
                <a:latin typeface="Times New Roman" panose="02020603050405020304" pitchFamily="18" charset="0"/>
                <a:ea typeface="Times New Roman" panose="02020603050405020304" pitchFamily="18" charset="0"/>
              </a:rPr>
              <a:t>Minore probabilità di avere accumulato un lungo periodo di lavoro (&gt;60 mesi) (45%) nell’attuale occupazione rispetto ai lavoratori dell'intera economia (56%)</a:t>
            </a:r>
          </a:p>
          <a:p>
            <a:pPr marL="342900" lvl="0" indent="-342900" algn="just">
              <a:lnSpc>
                <a:spcPct val="150000"/>
              </a:lnSpc>
              <a:buFont typeface="Symbol" pitchFamily="2" charset="2"/>
              <a:buChar char=""/>
              <a:tabLst>
                <a:tab pos="457200" algn="l"/>
              </a:tabLst>
            </a:pPr>
            <a:r>
              <a:rPr lang="it-IT" dirty="0">
                <a:latin typeface="Times New Roman" panose="02020603050405020304" pitchFamily="18" charset="0"/>
                <a:ea typeface="Times New Roman" panose="02020603050405020304" pitchFamily="18" charset="0"/>
              </a:rPr>
              <a:t>R</a:t>
            </a:r>
            <a:r>
              <a:rPr lang="it-IT" sz="1800" dirty="0">
                <a:effectLst/>
                <a:latin typeface="Times New Roman" panose="02020603050405020304" pitchFamily="18" charset="0"/>
                <a:ea typeface="Times New Roman" panose="02020603050405020304" pitchFamily="18" charset="0"/>
              </a:rPr>
              <a:t>etribuzione oraria media lorda circa l'80% della media dell'intera economia</a:t>
            </a:r>
            <a:endParaRPr lang="it-IT" sz="1800" kern="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Symbol" pitchFamily="2" charset="2"/>
              <a:buChar char=""/>
              <a:tabLst>
                <a:tab pos="457200" algn="l"/>
              </a:tabLst>
            </a:pPr>
            <a:r>
              <a:rPr lang="it-IT" kern="0" dirty="0">
                <a:latin typeface="Times New Roman" panose="02020603050405020304" pitchFamily="18" charset="0"/>
                <a:ea typeface="Times New Roman" panose="02020603050405020304" pitchFamily="18" charset="0"/>
              </a:rPr>
              <a:t>L</a:t>
            </a:r>
            <a:r>
              <a:rPr lang="it-IT" sz="1800" kern="0" dirty="0">
                <a:effectLst/>
                <a:latin typeface="Times New Roman" panose="02020603050405020304" pitchFamily="18" charset="0"/>
                <a:ea typeface="Times New Roman" panose="02020603050405020304" pitchFamily="18" charset="0"/>
              </a:rPr>
              <a:t>ivelli salariali più bassi si registrano per gli operatori dell'assistenza alla persona: retribuzione oraria lorda è pari al 69% di quella dell'intera economia</a:t>
            </a:r>
            <a:endParaRPr lang="en-GB" dirty="0"/>
          </a:p>
        </p:txBody>
      </p:sp>
    </p:spTree>
    <p:extLst>
      <p:ext uri="{BB962C8B-B14F-4D97-AF65-F5344CB8AC3E}">
        <p14:creationId xmlns:p14="http://schemas.microsoft.com/office/powerpoint/2010/main" val="2346072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D28F5-5DBD-D058-59D8-CA4CF704DF7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AB5BA43-632B-5F51-1566-CE897063A8A7}"/>
              </a:ext>
            </a:extLst>
          </p:cNvPr>
          <p:cNvSpPr>
            <a:spLocks noGrp="1"/>
          </p:cNvSpPr>
          <p:nvPr>
            <p:ph type="title"/>
          </p:nvPr>
        </p:nvSpPr>
        <p:spPr/>
        <p:txBody>
          <a:bodyPr/>
          <a:lstStyle/>
          <a:p>
            <a:r>
              <a:rPr lang="it-IT" dirty="0"/>
              <a:t>Il mercato del lavoro della cura agli anziani: l’Italia in ottica comparata UE - i tratti comuni</a:t>
            </a:r>
          </a:p>
        </p:txBody>
      </p:sp>
      <p:sp>
        <p:nvSpPr>
          <p:cNvPr id="7" name="CasellaDiTesto 6">
            <a:extLst>
              <a:ext uri="{FF2B5EF4-FFF2-40B4-BE49-F238E27FC236}">
                <a16:creationId xmlns:a16="http://schemas.microsoft.com/office/drawing/2014/main" id="{7C9592DC-9E6B-0FB3-1D72-0A33BF7FE923}"/>
              </a:ext>
            </a:extLst>
          </p:cNvPr>
          <p:cNvSpPr txBox="1"/>
          <p:nvPr/>
        </p:nvSpPr>
        <p:spPr>
          <a:xfrm>
            <a:off x="800840" y="1690688"/>
            <a:ext cx="10590320" cy="2806153"/>
          </a:xfrm>
          <a:prstGeom prst="rect">
            <a:avLst/>
          </a:prstGeom>
          <a:noFill/>
        </p:spPr>
        <p:txBody>
          <a:bodyPr wrap="square">
            <a:spAutoFit/>
          </a:bodyPr>
          <a:lstStyle/>
          <a:p>
            <a:pPr algn="just">
              <a:lnSpc>
                <a:spcPct val="150000"/>
              </a:lnSpc>
            </a:pPr>
            <a:r>
              <a:rPr lang="it-IT" sz="2400" dirty="0">
                <a:effectLst/>
                <a:latin typeface="Times New Roman" panose="02020603050405020304" pitchFamily="18" charset="0"/>
                <a:ea typeface="Times New Roman" panose="02020603050405020304" pitchFamily="18" charset="0"/>
              </a:rPr>
              <a:t>Complessivamente l’Italia si situa nella media dei paesi europei per tutti i tratti appena indicati, tranne che per tre: </a:t>
            </a:r>
          </a:p>
          <a:p>
            <a:pPr marL="457200" lvl="0" indent="-457200" algn="just">
              <a:lnSpc>
                <a:spcPct val="150000"/>
              </a:lnSpc>
              <a:buFont typeface="+mj-lt"/>
              <a:buAutoNum type="arabicPeriod"/>
            </a:pPr>
            <a:r>
              <a:rPr lang="it-IT" sz="2400" dirty="0">
                <a:effectLst/>
                <a:latin typeface="Times New Roman" panose="02020603050405020304" pitchFamily="18" charset="0"/>
                <a:ea typeface="Times New Roman" panose="02020603050405020304" pitchFamily="18" charset="0"/>
              </a:rPr>
              <a:t>più marcata presenza di operatori dell’assistenza (minore incidenza infermieri) </a:t>
            </a:r>
          </a:p>
          <a:p>
            <a:pPr marL="457200" lvl="0" indent="-457200" algn="just">
              <a:lnSpc>
                <a:spcPct val="150000"/>
              </a:lnSpc>
              <a:buFont typeface="+mj-lt"/>
              <a:buAutoNum type="arabicPeriod"/>
            </a:pPr>
            <a:r>
              <a:rPr lang="it-IT" sz="2400" dirty="0">
                <a:effectLst/>
                <a:latin typeface="Times New Roman" panose="02020603050405020304" pitchFamily="18" charset="0"/>
                <a:ea typeface="Times New Roman" panose="02020603050405020304" pitchFamily="18" charset="0"/>
              </a:rPr>
              <a:t>più forte presenza di lavoratori a bassa qualificazione</a:t>
            </a:r>
          </a:p>
          <a:p>
            <a:pPr marL="457200" lvl="0" indent="-457200" algn="just">
              <a:lnSpc>
                <a:spcPct val="150000"/>
              </a:lnSpc>
              <a:buFont typeface="+mj-lt"/>
              <a:buAutoNum type="arabicPeriod"/>
            </a:pPr>
            <a:r>
              <a:rPr lang="it-IT" sz="2400" kern="0" dirty="0">
                <a:effectLst/>
                <a:latin typeface="Times New Roman" panose="02020603050405020304" pitchFamily="18" charset="0"/>
                <a:ea typeface="Times New Roman" panose="02020603050405020304" pitchFamily="18" charset="0"/>
              </a:rPr>
              <a:t>salari relativamente più bassi</a:t>
            </a:r>
            <a:endParaRPr lang="en-GB" sz="2400" dirty="0"/>
          </a:p>
        </p:txBody>
      </p:sp>
    </p:spTree>
    <p:extLst>
      <p:ext uri="{BB962C8B-B14F-4D97-AF65-F5344CB8AC3E}">
        <p14:creationId xmlns:p14="http://schemas.microsoft.com/office/powerpoint/2010/main" val="3070648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87667-C696-1040-AB5E-181A9033F3B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4029E41-FD46-65E0-A2E8-1456918DCC03}"/>
              </a:ext>
            </a:extLst>
          </p:cNvPr>
          <p:cNvSpPr>
            <a:spLocks noGrp="1"/>
          </p:cNvSpPr>
          <p:nvPr>
            <p:ph type="title"/>
          </p:nvPr>
        </p:nvSpPr>
        <p:spPr/>
        <p:txBody>
          <a:bodyPr/>
          <a:lstStyle/>
          <a:p>
            <a:r>
              <a:rPr lang="it-IT" dirty="0"/>
              <a:t>Il mercato del lavoro della cura agli anziani: l’Italia in ottica comparata - i tratti differenti</a:t>
            </a:r>
          </a:p>
        </p:txBody>
      </p:sp>
      <p:sp>
        <p:nvSpPr>
          <p:cNvPr id="7" name="CasellaDiTesto 6">
            <a:extLst>
              <a:ext uri="{FF2B5EF4-FFF2-40B4-BE49-F238E27FC236}">
                <a16:creationId xmlns:a16="http://schemas.microsoft.com/office/drawing/2014/main" id="{828717C1-0B30-425E-311C-CAA2D0E1427F}"/>
              </a:ext>
            </a:extLst>
          </p:cNvPr>
          <p:cNvSpPr txBox="1"/>
          <p:nvPr/>
        </p:nvSpPr>
        <p:spPr>
          <a:xfrm>
            <a:off x="800840" y="1690688"/>
            <a:ext cx="10590320" cy="4754315"/>
          </a:xfrm>
          <a:prstGeom prst="rect">
            <a:avLst/>
          </a:prstGeom>
          <a:noFill/>
        </p:spPr>
        <p:txBody>
          <a:bodyPr wrap="square">
            <a:spAutoFit/>
          </a:bodyPr>
          <a:lstStyle/>
          <a:p>
            <a:pPr marL="342900" lvl="0" indent="-342900" algn="just">
              <a:lnSpc>
                <a:spcPct val="150000"/>
              </a:lnSpc>
              <a:buFont typeface="Symbol" pitchFamily="2" charset="2"/>
              <a:buChar char=""/>
              <a:tabLst>
                <a:tab pos="457200" algn="l"/>
              </a:tabLst>
            </a:pPr>
            <a:r>
              <a:rPr lang="it-IT" sz="1700" kern="0" dirty="0">
                <a:latin typeface="Times New Roman" panose="02020603050405020304" pitchFamily="18" charset="0"/>
                <a:ea typeface="Times New Roman" panose="02020603050405020304" pitchFamily="18" charset="0"/>
              </a:rPr>
              <a:t>P</a:t>
            </a:r>
            <a:r>
              <a:rPr lang="it-IT" sz="1700" kern="0" dirty="0">
                <a:effectLst/>
                <a:latin typeface="Times New Roman" panose="02020603050405020304" pitchFamily="18" charset="0"/>
                <a:ea typeface="Times New Roman" panose="02020603050405020304" pitchFamily="18" charset="0"/>
              </a:rPr>
              <a:t>resenza e ruolo svolto dai lavoratori domestici/assistenti familiari, concentrati in CY, EL, ES, IT, MT, PT</a:t>
            </a:r>
          </a:p>
          <a:p>
            <a:pPr marL="342900" lvl="0" indent="-342900" algn="just">
              <a:lnSpc>
                <a:spcPct val="150000"/>
              </a:lnSpc>
              <a:buFont typeface="Symbol" pitchFamily="2" charset="2"/>
              <a:buChar char=""/>
              <a:tabLst>
                <a:tab pos="457200" algn="l"/>
              </a:tabLst>
            </a:pPr>
            <a:r>
              <a:rPr lang="it-IT" sz="1700" dirty="0">
                <a:effectLst/>
                <a:latin typeface="Times New Roman" panose="02020603050405020304" pitchFamily="18" charset="0"/>
                <a:ea typeface="Times New Roman" panose="02020603050405020304" pitchFamily="18" charset="0"/>
              </a:rPr>
              <a:t>Dimensioni del mercato del lavoro LTC variano notevolmente all'interno dell’UE: in media ci sono 32 lavoratori ogni 1000 persone di età 65</a:t>
            </a:r>
          </a:p>
          <a:p>
            <a:pPr marL="342900" lvl="0" indent="-342900" algn="just">
              <a:lnSpc>
                <a:spcPct val="150000"/>
              </a:lnSpc>
              <a:buFont typeface="Symbol" pitchFamily="2" charset="2"/>
              <a:buChar char=""/>
              <a:tabLst>
                <a:tab pos="457200" algn="l"/>
              </a:tabLst>
            </a:pPr>
            <a:r>
              <a:rPr lang="it-IT" sz="1700" dirty="0">
                <a:effectLst/>
                <a:latin typeface="Times New Roman" panose="02020603050405020304" pitchFamily="18" charset="0"/>
                <a:ea typeface="Times New Roman" panose="02020603050405020304" pitchFamily="18" charset="0"/>
              </a:rPr>
              <a:t>Sebbene il numero di lavoratori sia aumentato nella maggior parte dei Paesi dell’UE, la crescita dell'occupazione nel settore spesso non ha tenuto il passo con l'aumento del numero di anziani a causa del processo di invecchiamento</a:t>
            </a:r>
          </a:p>
          <a:p>
            <a:pPr marL="342900" lvl="0" indent="-342900" algn="just">
              <a:lnSpc>
                <a:spcPct val="150000"/>
              </a:lnSpc>
              <a:buFont typeface="Symbol" pitchFamily="2" charset="2"/>
              <a:buChar char=""/>
              <a:tabLst>
                <a:tab pos="457200" algn="l"/>
              </a:tabLst>
            </a:pPr>
            <a:r>
              <a:rPr lang="it-IT" sz="1700" dirty="0">
                <a:effectLst/>
                <a:latin typeface="Times New Roman" panose="02020603050405020304" pitchFamily="18" charset="0"/>
                <a:ea typeface="Times New Roman" panose="02020603050405020304" pitchFamily="18" charset="0"/>
              </a:rPr>
              <a:t>Differenze in relazione all'occupazione a tempo parziale nel settore. In media, il 31% dei lavoratori LTC ha un contratto part-time</a:t>
            </a:r>
          </a:p>
          <a:p>
            <a:pPr marL="342900" lvl="0" indent="-342900" algn="just">
              <a:lnSpc>
                <a:spcPct val="150000"/>
              </a:lnSpc>
              <a:buFont typeface="Symbol" pitchFamily="2" charset="2"/>
              <a:buChar char=""/>
              <a:tabLst>
                <a:tab pos="457200" algn="l"/>
              </a:tabLst>
            </a:pPr>
            <a:r>
              <a:rPr lang="it-IT" sz="1700" dirty="0">
                <a:latin typeface="Times New Roman" panose="02020603050405020304" pitchFamily="18" charset="0"/>
                <a:ea typeface="Times New Roman" panose="02020603050405020304" pitchFamily="18" charset="0"/>
              </a:rPr>
              <a:t>P</a:t>
            </a:r>
            <a:r>
              <a:rPr lang="it-IT" sz="1700" dirty="0">
                <a:effectLst/>
                <a:latin typeface="Times New Roman" panose="02020603050405020304" pitchFamily="18" charset="0"/>
                <a:ea typeface="Times New Roman" panose="02020603050405020304" pitchFamily="18" charset="0"/>
              </a:rPr>
              <a:t>resenza di contratti a tempo parziale e/o a tempo determinato in combinazione con retribuzioni orarie basse significa che in diversi paesi europei esiste il rischio di povertà lavorativa, soprattutto tra gli operatori dell'assistenza personale LTC, che hanno in media stipendi inferiori a quelli degli infermieri LTC</a:t>
            </a:r>
          </a:p>
          <a:p>
            <a:pPr marL="342900" lvl="0" indent="-342900" algn="just">
              <a:lnSpc>
                <a:spcPct val="150000"/>
              </a:lnSpc>
              <a:buFont typeface="Symbol" pitchFamily="2" charset="2"/>
              <a:buChar char=""/>
              <a:tabLst>
                <a:tab pos="457200" algn="l"/>
              </a:tabLst>
            </a:pPr>
            <a:r>
              <a:rPr lang="it-IT" sz="1700" dirty="0">
                <a:effectLst/>
                <a:latin typeface="Times New Roman" panose="02020603050405020304" pitchFamily="18" charset="0"/>
                <a:ea typeface="Times New Roman" panose="02020603050405020304" pitchFamily="18" charset="0"/>
              </a:rPr>
              <a:t>I dipendenti dei fornitori privati rappresentano in media la maggioranza dei lavoratori dell'assistenza domiciliare (65%) e dell'assistenza residenziale (56%) </a:t>
            </a:r>
          </a:p>
        </p:txBody>
      </p:sp>
    </p:spTree>
    <p:extLst>
      <p:ext uri="{BB962C8B-B14F-4D97-AF65-F5344CB8AC3E}">
        <p14:creationId xmlns:p14="http://schemas.microsoft.com/office/powerpoint/2010/main" val="4141018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F9915-95CA-A206-5108-C9DE6F50B69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2FD3A59-F414-E177-B013-DD6B89671D2D}"/>
              </a:ext>
            </a:extLst>
          </p:cNvPr>
          <p:cNvSpPr>
            <a:spLocks noGrp="1"/>
          </p:cNvSpPr>
          <p:nvPr>
            <p:ph type="title"/>
          </p:nvPr>
        </p:nvSpPr>
        <p:spPr/>
        <p:txBody>
          <a:bodyPr/>
          <a:lstStyle/>
          <a:p>
            <a:r>
              <a:rPr lang="it-IT" dirty="0"/>
              <a:t>Il mercato del lavoro della cura agli anziani: l’Italia in ottica comparata - i tratti differenti</a:t>
            </a:r>
          </a:p>
        </p:txBody>
      </p:sp>
      <p:sp>
        <p:nvSpPr>
          <p:cNvPr id="7" name="CasellaDiTesto 6">
            <a:extLst>
              <a:ext uri="{FF2B5EF4-FFF2-40B4-BE49-F238E27FC236}">
                <a16:creationId xmlns:a16="http://schemas.microsoft.com/office/drawing/2014/main" id="{B9077F89-EF81-8566-BECB-BEFE63CFFA8F}"/>
              </a:ext>
            </a:extLst>
          </p:cNvPr>
          <p:cNvSpPr txBox="1"/>
          <p:nvPr/>
        </p:nvSpPr>
        <p:spPr>
          <a:xfrm>
            <a:off x="800840" y="1690688"/>
            <a:ext cx="10590320" cy="5109797"/>
          </a:xfrm>
          <a:prstGeom prst="rect">
            <a:avLst/>
          </a:prstGeom>
          <a:noFill/>
        </p:spPr>
        <p:txBody>
          <a:bodyPr wrap="square">
            <a:spAutoFit/>
          </a:bodyPr>
          <a:lstStyle/>
          <a:p>
            <a:pPr marL="342900" lvl="0" indent="-342900" algn="just">
              <a:lnSpc>
                <a:spcPct val="150000"/>
              </a:lnSpc>
              <a:buFont typeface="Times New Roman" panose="02020603050405020304" pitchFamily="18" charset="0"/>
              <a:buChar char="-"/>
            </a:pPr>
            <a:r>
              <a:rPr lang="it-IT" sz="2200" dirty="0">
                <a:latin typeface="Times New Roman" panose="02020603050405020304" pitchFamily="18" charset="0"/>
                <a:ea typeface="Times New Roman" panose="02020603050405020304" pitchFamily="18" charset="0"/>
              </a:rPr>
              <a:t>F</a:t>
            </a:r>
            <a:r>
              <a:rPr lang="it-IT" sz="2200" dirty="0">
                <a:effectLst/>
                <a:latin typeface="Times New Roman" panose="02020603050405020304" pitchFamily="18" charset="0"/>
                <a:ea typeface="Times New Roman" panose="02020603050405020304" pitchFamily="18" charset="0"/>
              </a:rPr>
              <a:t>orte presenza di assistenti familiari (spesso senza contratti di lavoro regolari)</a:t>
            </a:r>
          </a:p>
          <a:p>
            <a:pPr marL="342900" lvl="0" indent="-342900" algn="just">
              <a:lnSpc>
                <a:spcPct val="150000"/>
              </a:lnSpc>
              <a:buFont typeface="Times New Roman" panose="02020603050405020304" pitchFamily="18" charset="0"/>
              <a:buChar char="-"/>
            </a:pPr>
            <a:r>
              <a:rPr lang="it-IT" sz="2200" dirty="0">
                <a:latin typeface="Times New Roman" panose="02020603050405020304" pitchFamily="18" charset="0"/>
                <a:ea typeface="Times New Roman" panose="02020603050405020304" pitchFamily="18" charset="0"/>
              </a:rPr>
              <a:t>M</a:t>
            </a:r>
            <a:r>
              <a:rPr lang="it-IT" sz="2200" dirty="0">
                <a:effectLst/>
                <a:latin typeface="Times New Roman" panose="02020603050405020304" pitchFamily="18" charset="0"/>
                <a:ea typeface="Times New Roman" panose="02020603050405020304" pitchFamily="18" charset="0"/>
              </a:rPr>
              <a:t>edio-bassa densità di lavoratori professionali in questo campo rispetto al numero di anziani presenti </a:t>
            </a:r>
          </a:p>
          <a:p>
            <a:pPr marL="342900" lvl="0" indent="-342900" algn="just">
              <a:lnSpc>
                <a:spcPct val="150000"/>
              </a:lnSpc>
              <a:buFont typeface="Times New Roman" panose="02020603050405020304" pitchFamily="18" charset="0"/>
              <a:buChar char="-"/>
            </a:pPr>
            <a:r>
              <a:rPr lang="it-IT" sz="2200" dirty="0">
                <a:latin typeface="Times New Roman" panose="02020603050405020304" pitchFamily="18" charset="0"/>
                <a:ea typeface="Times New Roman" panose="02020603050405020304" pitchFamily="18" charset="0"/>
              </a:rPr>
              <a:t>T</a:t>
            </a:r>
            <a:r>
              <a:rPr lang="it-IT" sz="2200" dirty="0">
                <a:effectLst/>
                <a:latin typeface="Times New Roman" panose="02020603050405020304" pitchFamily="18" charset="0"/>
                <a:ea typeface="Times New Roman" panose="02020603050405020304" pitchFamily="18" charset="0"/>
              </a:rPr>
              <a:t>ale medio-bassa densità è andata peggiorando nel corso del tempo</a:t>
            </a:r>
          </a:p>
          <a:p>
            <a:pPr marL="342900" lvl="0" indent="-342900" algn="just">
              <a:lnSpc>
                <a:spcPct val="150000"/>
              </a:lnSpc>
              <a:buFont typeface="Times New Roman" panose="02020603050405020304" pitchFamily="18" charset="0"/>
              <a:buChar char="-"/>
            </a:pPr>
            <a:r>
              <a:rPr lang="it-IT" sz="2200" dirty="0">
                <a:latin typeface="Times New Roman" panose="02020603050405020304" pitchFamily="18" charset="0"/>
                <a:ea typeface="Times New Roman" panose="02020603050405020304" pitchFamily="18" charset="0"/>
              </a:rPr>
              <a:t>Forte incidenza del part-time</a:t>
            </a:r>
            <a:endParaRPr lang="it-IT" sz="2200" dirty="0">
              <a:effectLst/>
              <a:latin typeface="Times New Roman" panose="02020603050405020304" pitchFamily="18" charset="0"/>
              <a:ea typeface="Times New Roman" panose="02020603050405020304" pitchFamily="18" charset="0"/>
            </a:endParaRPr>
          </a:p>
          <a:p>
            <a:pPr marL="342900" lvl="0" indent="-342900" algn="just">
              <a:lnSpc>
                <a:spcPct val="150000"/>
              </a:lnSpc>
              <a:buFont typeface="Times New Roman" panose="02020603050405020304" pitchFamily="18" charset="0"/>
              <a:buChar char="-"/>
            </a:pPr>
            <a:r>
              <a:rPr lang="it-IT" sz="2200" dirty="0">
                <a:effectLst/>
                <a:latin typeface="Times New Roman" panose="02020603050405020304" pitchFamily="18" charset="0"/>
                <a:ea typeface="Times New Roman" panose="02020603050405020304" pitchFamily="18" charset="0"/>
              </a:rPr>
              <a:t>Medio-alta presenza di occupazione nel privato più che nel pubblico</a:t>
            </a:r>
          </a:p>
          <a:p>
            <a:pPr marL="342900" lvl="0" indent="-342900" algn="just">
              <a:lnSpc>
                <a:spcPct val="150000"/>
              </a:lnSpc>
              <a:buFont typeface="Times New Roman" panose="02020603050405020304" pitchFamily="18" charset="0"/>
              <a:buChar char="-"/>
            </a:pPr>
            <a:r>
              <a:rPr lang="it-IT" sz="2200" dirty="0">
                <a:latin typeface="Times New Roman" panose="02020603050405020304" pitchFamily="18" charset="0"/>
                <a:ea typeface="Times New Roman" panose="02020603050405020304" pitchFamily="18" charset="0"/>
              </a:rPr>
              <a:t>Rischi più alti di presenza consistente di lavoratori poveri</a:t>
            </a:r>
          </a:p>
          <a:p>
            <a:pPr marL="342900" lvl="0" indent="-342900" algn="just">
              <a:lnSpc>
                <a:spcPct val="150000"/>
              </a:lnSpc>
              <a:buFont typeface="Wingdings" pitchFamily="2" charset="2"/>
              <a:buChar char="v"/>
            </a:pPr>
            <a:r>
              <a:rPr lang="it-IT" sz="2200" dirty="0">
                <a:solidFill>
                  <a:srgbClr val="FF0000"/>
                </a:solidFill>
                <a:effectLst/>
                <a:latin typeface="Times New Roman" panose="02020603050405020304" pitchFamily="18" charset="0"/>
                <a:ea typeface="Times New Roman" panose="02020603050405020304" pitchFamily="18" charset="0"/>
              </a:rPr>
              <a:t>Italia ha un mercato del lavoro della </a:t>
            </a:r>
            <a:r>
              <a:rPr lang="it-IT" sz="2200" dirty="0">
                <a:solidFill>
                  <a:srgbClr val="FF0000"/>
                </a:solidFill>
                <a:latin typeface="Times New Roman" panose="02020603050405020304" pitchFamily="18" charset="0"/>
              </a:rPr>
              <a:t>cura che è un unicum in Europa con fornitura di servizi professionali sia pubblici che privati, ma in misura limitata, e un'ampia presenza di assistenti familiari </a:t>
            </a:r>
          </a:p>
        </p:txBody>
      </p:sp>
    </p:spTree>
    <p:extLst>
      <p:ext uri="{BB962C8B-B14F-4D97-AF65-F5344CB8AC3E}">
        <p14:creationId xmlns:p14="http://schemas.microsoft.com/office/powerpoint/2010/main" val="3013589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F50A83-F7DA-8B75-EB74-FDEB493EA165}"/>
              </a:ext>
            </a:extLst>
          </p:cNvPr>
          <p:cNvSpPr>
            <a:spLocks noGrp="1"/>
          </p:cNvSpPr>
          <p:nvPr>
            <p:ph type="title"/>
          </p:nvPr>
        </p:nvSpPr>
        <p:spPr/>
        <p:txBody>
          <a:bodyPr>
            <a:normAutofit fontScale="90000"/>
          </a:bodyPr>
          <a:lstStyle/>
          <a:p>
            <a:r>
              <a:rPr lang="it-IT" dirty="0"/>
              <a:t>Conclusioni. Il futuro del lavoro nel campo della cura in Italia e Europa </a:t>
            </a:r>
            <a:r>
              <a:rPr lang="it-IT" sz="4400" dirty="0">
                <a:effectLst/>
                <a:latin typeface="Times New Roman" panose="02020603050405020304" pitchFamily="18" charset="0"/>
                <a:ea typeface="Times New Roman" panose="02020603050405020304" pitchFamily="18" charset="0"/>
              </a:rPr>
              <a:t>(anche per risolvere le carenze di manodopera): le due «</a:t>
            </a:r>
            <a:r>
              <a:rPr lang="it-IT" dirty="0">
                <a:latin typeface="Times New Roman" panose="02020603050405020304" pitchFamily="18" charset="0"/>
                <a:ea typeface="Times New Roman" panose="02020603050405020304" pitchFamily="18" charset="0"/>
              </a:rPr>
              <a:t>Vie</a:t>
            </a:r>
            <a:r>
              <a:rPr lang="it-IT" sz="4400" dirty="0">
                <a:effectLst/>
                <a:latin typeface="Times New Roman" panose="02020603050405020304" pitchFamily="18" charset="0"/>
                <a:ea typeface="Times New Roman" panose="02020603050405020304" pitchFamily="18" charset="0"/>
              </a:rPr>
              <a:t>»</a:t>
            </a:r>
            <a:endParaRPr lang="it-IT" dirty="0"/>
          </a:p>
        </p:txBody>
      </p:sp>
      <p:sp>
        <p:nvSpPr>
          <p:cNvPr id="3" name="Segnaposto contenuto 2">
            <a:extLst>
              <a:ext uri="{FF2B5EF4-FFF2-40B4-BE49-F238E27FC236}">
                <a16:creationId xmlns:a16="http://schemas.microsoft.com/office/drawing/2014/main" id="{86F798BD-781F-4EE6-DA05-F0EFFDB97CA5}"/>
              </a:ext>
            </a:extLst>
          </p:cNvPr>
          <p:cNvSpPr>
            <a:spLocks noGrp="1"/>
          </p:cNvSpPr>
          <p:nvPr>
            <p:ph idx="1"/>
          </p:nvPr>
        </p:nvSpPr>
        <p:spPr>
          <a:xfrm>
            <a:off x="838200" y="1932157"/>
            <a:ext cx="10515600" cy="4351338"/>
          </a:xfrm>
        </p:spPr>
        <p:txBody>
          <a:bodyPr>
            <a:normAutofit/>
          </a:bodyPr>
          <a:lstStyle/>
          <a:p>
            <a:pPr marL="342900" indent="-342900" algn="just">
              <a:lnSpc>
                <a:spcPct val="150000"/>
              </a:lnSpc>
              <a:buAutoNum type="arabicPeriod"/>
            </a:pPr>
            <a:r>
              <a:rPr lang="it-IT" sz="2200" dirty="0">
                <a:latin typeface="Times New Roman" panose="02020603050405020304" pitchFamily="18" charset="0"/>
                <a:sym typeface="Wingdings" pitchFamily="2" charset="2"/>
              </a:rPr>
              <a:t>L</a:t>
            </a:r>
            <a:r>
              <a:rPr lang="it-IT" sz="2200" dirty="0">
                <a:effectLst/>
                <a:latin typeface="Times New Roman" panose="02020603050405020304" pitchFamily="18" charset="0"/>
                <a:ea typeface="Times New Roman" panose="02020603050405020304" pitchFamily="18" charset="0"/>
              </a:rPr>
              <a:t>a “</a:t>
            </a:r>
            <a:r>
              <a:rPr lang="it-IT" sz="2200" b="1" i="1" dirty="0">
                <a:effectLst/>
                <a:latin typeface="Times New Roman" panose="02020603050405020304" pitchFamily="18" charset="0"/>
                <a:ea typeface="Times New Roman" panose="02020603050405020304" pitchFamily="18" charset="0"/>
              </a:rPr>
              <a:t>Via </a:t>
            </a:r>
            <a:r>
              <a:rPr lang="it-IT" sz="2200" b="1" i="1" dirty="0">
                <a:latin typeface="Times New Roman" panose="02020603050405020304" pitchFamily="18" charset="0"/>
                <a:ea typeface="Times New Roman" panose="02020603050405020304" pitchFamily="18" charset="0"/>
              </a:rPr>
              <a:t>A</a:t>
            </a:r>
            <a:r>
              <a:rPr lang="it-IT" sz="2200" b="1" i="1" dirty="0">
                <a:effectLst/>
                <a:latin typeface="Times New Roman" panose="02020603050405020304" pitchFamily="18" charset="0"/>
                <a:ea typeface="Times New Roman" panose="02020603050405020304" pitchFamily="18" charset="0"/>
              </a:rPr>
              <a:t>lta</a:t>
            </a:r>
            <a:r>
              <a:rPr lang="it-IT" sz="2200" dirty="0">
                <a:effectLst/>
                <a:latin typeface="Times New Roman" panose="02020603050405020304" pitchFamily="18" charset="0"/>
                <a:ea typeface="Times New Roman" panose="02020603050405020304" pitchFamily="18" charset="0"/>
              </a:rPr>
              <a:t>”: </a:t>
            </a:r>
            <a:r>
              <a:rPr lang="it-IT" sz="2200" i="1" dirty="0">
                <a:effectLst/>
                <a:latin typeface="Times New Roman" panose="02020603050405020304" pitchFamily="18" charset="0"/>
                <a:ea typeface="Times New Roman" panose="02020603050405020304" pitchFamily="18" charset="0"/>
              </a:rPr>
              <a:t>interventi sul lato della domanda di lavoro </a:t>
            </a:r>
          </a:p>
          <a:p>
            <a:pPr algn="just">
              <a:lnSpc>
                <a:spcPct val="150000"/>
              </a:lnSpc>
              <a:buFontTx/>
              <a:buChar char="-"/>
            </a:pPr>
            <a:r>
              <a:rPr lang="it-IT" sz="2200" dirty="0">
                <a:effectLst/>
                <a:latin typeface="Times New Roman" panose="02020603050405020304" pitchFamily="18" charset="0"/>
                <a:ea typeface="Times New Roman" panose="02020603050405020304" pitchFamily="18" charset="0"/>
              </a:rPr>
              <a:t>miglioramento delle condizioni di lavoro e aumento dei salari per trattenere coloro che già lavorano in questo settore e per attirare nuovi lavoratori </a:t>
            </a:r>
          </a:p>
          <a:p>
            <a:pPr algn="just">
              <a:lnSpc>
                <a:spcPct val="150000"/>
              </a:lnSpc>
              <a:buFontTx/>
              <a:buChar char="-"/>
            </a:pPr>
            <a:r>
              <a:rPr lang="it-IT" sz="2200" dirty="0">
                <a:effectLst/>
                <a:latin typeface="Times New Roman" panose="02020603050405020304" pitchFamily="18" charset="0"/>
                <a:ea typeface="Times New Roman" panose="02020603050405020304" pitchFamily="18" charset="0"/>
              </a:rPr>
              <a:t>Strategia dal lato della domanda integrata da misure dal lato dell'offerta: migliorare i percorsi di carriera attraverso la formazione di competenze, la formazione e le opportunità di avanzamento di carriera; migliore regolazione dei percorsi per l'assunzione di lavoratori provenienti da paesi extra-UE, nonché miglioramento della loro formazione</a:t>
            </a:r>
          </a:p>
        </p:txBody>
      </p:sp>
    </p:spTree>
    <p:extLst>
      <p:ext uri="{BB962C8B-B14F-4D97-AF65-F5344CB8AC3E}">
        <p14:creationId xmlns:p14="http://schemas.microsoft.com/office/powerpoint/2010/main" val="3597106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A2A79-9C95-1C88-A08C-6C68C523D01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236CB5-390D-8034-E117-911B6D9F12FA}"/>
              </a:ext>
            </a:extLst>
          </p:cNvPr>
          <p:cNvSpPr>
            <a:spLocks noGrp="1"/>
          </p:cNvSpPr>
          <p:nvPr>
            <p:ph type="title"/>
          </p:nvPr>
        </p:nvSpPr>
        <p:spPr/>
        <p:txBody>
          <a:bodyPr>
            <a:normAutofit fontScale="90000"/>
          </a:bodyPr>
          <a:lstStyle/>
          <a:p>
            <a:r>
              <a:rPr lang="it-IT" dirty="0"/>
              <a:t>Conclusioni. Il futuro del lavoro nel campo della cura in Italia e Europa </a:t>
            </a:r>
            <a:r>
              <a:rPr lang="it-IT" sz="4400" dirty="0">
                <a:effectLst/>
                <a:latin typeface="Times New Roman" panose="02020603050405020304" pitchFamily="18" charset="0"/>
                <a:ea typeface="Times New Roman" panose="02020603050405020304" pitchFamily="18" charset="0"/>
              </a:rPr>
              <a:t>(anche per risolvere le carenze di manodopera): le due «</a:t>
            </a:r>
            <a:r>
              <a:rPr lang="it-IT" dirty="0">
                <a:latin typeface="Times New Roman" panose="02020603050405020304" pitchFamily="18" charset="0"/>
                <a:ea typeface="Times New Roman" panose="02020603050405020304" pitchFamily="18" charset="0"/>
              </a:rPr>
              <a:t>Vie</a:t>
            </a:r>
            <a:r>
              <a:rPr lang="it-IT" sz="4400" dirty="0">
                <a:effectLst/>
                <a:latin typeface="Times New Roman" panose="02020603050405020304" pitchFamily="18" charset="0"/>
                <a:ea typeface="Times New Roman" panose="02020603050405020304" pitchFamily="18" charset="0"/>
              </a:rPr>
              <a:t>»</a:t>
            </a:r>
            <a:endParaRPr lang="it-IT" dirty="0"/>
          </a:p>
        </p:txBody>
      </p:sp>
      <p:sp>
        <p:nvSpPr>
          <p:cNvPr id="3" name="Segnaposto contenuto 2">
            <a:extLst>
              <a:ext uri="{FF2B5EF4-FFF2-40B4-BE49-F238E27FC236}">
                <a16:creationId xmlns:a16="http://schemas.microsoft.com/office/drawing/2014/main" id="{22A6A2EC-EE95-5392-33A2-1F37E91EFC7A}"/>
              </a:ext>
            </a:extLst>
          </p:cNvPr>
          <p:cNvSpPr>
            <a:spLocks noGrp="1"/>
          </p:cNvSpPr>
          <p:nvPr>
            <p:ph idx="1"/>
          </p:nvPr>
        </p:nvSpPr>
        <p:spPr>
          <a:xfrm>
            <a:off x="838200" y="1932157"/>
            <a:ext cx="10515600" cy="4351338"/>
          </a:xfrm>
        </p:spPr>
        <p:txBody>
          <a:bodyPr>
            <a:normAutofit fontScale="92500" lnSpcReduction="20000"/>
          </a:bodyPr>
          <a:lstStyle/>
          <a:p>
            <a:pPr marL="342900" indent="-342900" algn="just">
              <a:lnSpc>
                <a:spcPct val="150000"/>
              </a:lnSpc>
              <a:buFont typeface="+mj-lt"/>
              <a:buAutoNum type="arabicPeriod" startAt="2"/>
            </a:pPr>
            <a:r>
              <a:rPr lang="it-IT" sz="1800" kern="0" dirty="0">
                <a:effectLst/>
                <a:latin typeface="Times New Roman" panose="02020603050405020304" pitchFamily="18" charset="0"/>
                <a:ea typeface="Times New Roman" panose="02020603050405020304" pitchFamily="18" charset="0"/>
              </a:rPr>
              <a:t>La “</a:t>
            </a:r>
            <a:r>
              <a:rPr lang="it-IT" sz="1900" b="1" i="1" kern="0" dirty="0">
                <a:effectLst/>
                <a:latin typeface="Times New Roman" panose="02020603050405020304" pitchFamily="18" charset="0"/>
                <a:ea typeface="Times New Roman" panose="02020603050405020304" pitchFamily="18" charset="0"/>
              </a:rPr>
              <a:t>V</a:t>
            </a:r>
            <a:r>
              <a:rPr lang="it-IT" sz="1900" b="1" i="1" dirty="0">
                <a:latin typeface="Times New Roman" panose="02020603050405020304" pitchFamily="18" charset="0"/>
              </a:rPr>
              <a:t>ia Bassa</a:t>
            </a:r>
            <a:r>
              <a:rPr lang="it-IT" sz="1800" kern="0" dirty="0">
                <a:effectLst/>
                <a:latin typeface="Times New Roman" panose="02020603050405020304" pitchFamily="18" charset="0"/>
                <a:ea typeface="Times New Roman" panose="02020603050405020304" pitchFamily="18" charset="0"/>
              </a:rPr>
              <a:t>”</a:t>
            </a:r>
            <a:r>
              <a:rPr lang="it-IT" sz="1800" dirty="0">
                <a:effectLst/>
                <a:latin typeface="Times New Roman" panose="02020603050405020304" pitchFamily="18" charset="0"/>
                <a:ea typeface="Times New Roman" panose="02020603050405020304" pitchFamily="18" charset="0"/>
              </a:rPr>
              <a:t>: </a:t>
            </a:r>
            <a:r>
              <a:rPr lang="it-IT" sz="1800" i="1" dirty="0">
                <a:effectLst/>
                <a:latin typeface="Times New Roman" panose="02020603050405020304" pitchFamily="18" charset="0"/>
                <a:ea typeface="Times New Roman" panose="02020603050405020304" pitchFamily="18" charset="0"/>
              </a:rPr>
              <a:t>interventi sul lato dell’offerta di lavoro</a:t>
            </a:r>
            <a:endParaRPr lang="it-IT" sz="1800" kern="0" dirty="0">
              <a:effectLst/>
              <a:latin typeface="Times New Roman" panose="02020603050405020304" pitchFamily="18" charset="0"/>
              <a:ea typeface="Times New Roman" panose="02020603050405020304" pitchFamily="18" charset="0"/>
            </a:endParaRPr>
          </a:p>
          <a:p>
            <a:pPr algn="just">
              <a:lnSpc>
                <a:spcPct val="150000"/>
              </a:lnSpc>
              <a:buFontTx/>
              <a:buChar char="-"/>
            </a:pPr>
            <a:r>
              <a:rPr lang="it-IT" sz="1800" kern="0" dirty="0">
                <a:effectLst/>
                <a:latin typeface="Times New Roman" panose="02020603050405020304" pitchFamily="18" charset="0"/>
                <a:ea typeface="Times New Roman" panose="02020603050405020304" pitchFamily="18" charset="0"/>
              </a:rPr>
              <a:t>politiche che tendono a </a:t>
            </a:r>
            <a:r>
              <a:rPr lang="it-IT" sz="1800" kern="0" dirty="0" err="1">
                <a:effectLst/>
                <a:latin typeface="Times New Roman" panose="02020603050405020304" pitchFamily="18" charset="0"/>
                <a:ea typeface="Times New Roman" panose="02020603050405020304" pitchFamily="18" charset="0"/>
              </a:rPr>
              <a:t>deprofessionalizzare</a:t>
            </a:r>
            <a:r>
              <a:rPr lang="it-IT" sz="1800" kern="0" dirty="0">
                <a:effectLst/>
                <a:latin typeface="Times New Roman" panose="02020603050405020304" pitchFamily="18" charset="0"/>
                <a:ea typeface="Times New Roman" panose="02020603050405020304" pitchFamily="18" charset="0"/>
              </a:rPr>
              <a:t> questo settore del mercato del lavoro, attraverso misure quali:</a:t>
            </a:r>
          </a:p>
          <a:p>
            <a:pPr algn="just">
              <a:lnSpc>
                <a:spcPct val="150000"/>
              </a:lnSpc>
              <a:buFontTx/>
              <a:buChar char="-"/>
            </a:pPr>
            <a:r>
              <a:rPr lang="it-IT" sz="1800" kern="0" dirty="0">
                <a:effectLst/>
                <a:latin typeface="Times New Roman" panose="02020603050405020304" pitchFamily="18" charset="0"/>
                <a:ea typeface="Times New Roman" panose="02020603050405020304" pitchFamily="18" charset="0"/>
              </a:rPr>
              <a:t>sostegno alla migrazione (anche irregolare) da paesi terzi solo per colmare le lacune in questo mercato del lavoro, invece di migliorare anche le condizioni di lavoro</a:t>
            </a:r>
          </a:p>
          <a:p>
            <a:pPr algn="just">
              <a:lnSpc>
                <a:spcPct val="150000"/>
              </a:lnSpc>
              <a:buFontTx/>
              <a:buChar char="-"/>
            </a:pPr>
            <a:r>
              <a:rPr lang="it-IT" sz="1800" kern="0" dirty="0">
                <a:effectLst/>
                <a:latin typeface="Times New Roman" panose="02020603050405020304" pitchFamily="18" charset="0"/>
                <a:ea typeface="Times New Roman" panose="02020603050405020304" pitchFamily="18" charset="0"/>
              </a:rPr>
              <a:t>abbassamento degli standard educativi e formativi richiesti agli operatori del settore</a:t>
            </a:r>
          </a:p>
          <a:p>
            <a:pPr algn="just">
              <a:lnSpc>
                <a:spcPct val="150000"/>
              </a:lnSpc>
              <a:buFontTx/>
              <a:buChar char="-"/>
            </a:pPr>
            <a:r>
              <a:rPr lang="it-IT" sz="1800" kern="0" dirty="0">
                <a:effectLst/>
                <a:latin typeface="Times New Roman" panose="02020603050405020304" pitchFamily="18" charset="0"/>
                <a:ea typeface="Times New Roman" panose="02020603050405020304" pitchFamily="18" charset="0"/>
              </a:rPr>
              <a:t>abbassamento dei requisiti strutturali per il funzionamento dei servizi (ad esempio, il rapporto previsto nella normativa fra unità di personale e numero di utenti)</a:t>
            </a:r>
          </a:p>
          <a:p>
            <a:pPr algn="just">
              <a:lnSpc>
                <a:spcPct val="150000"/>
              </a:lnSpc>
              <a:buFontTx/>
              <a:buChar char="-"/>
            </a:pPr>
            <a:r>
              <a:rPr lang="it-IT" sz="1800" kern="0" dirty="0">
                <a:effectLst/>
                <a:latin typeface="Times New Roman" panose="02020603050405020304" pitchFamily="18" charset="0"/>
                <a:ea typeface="Times New Roman" panose="02020603050405020304" pitchFamily="18" charset="0"/>
              </a:rPr>
              <a:t>non riconoscimento di competenze e qualifiche acquisite dai lavoratori migranti prima di entrare in un paese dell'UE (il che comporta che i lavoratori qualificati finiscano in posti di lavoro meno qualificati)</a:t>
            </a:r>
          </a:p>
          <a:p>
            <a:pPr algn="just">
              <a:lnSpc>
                <a:spcPct val="150000"/>
              </a:lnSpc>
              <a:buFontTx/>
              <a:buChar char="-"/>
            </a:pPr>
            <a:r>
              <a:rPr lang="it-IT" sz="1800" kern="0" dirty="0">
                <a:latin typeface="Times New Roman" panose="02020603050405020304" pitchFamily="18" charset="0"/>
              </a:rPr>
              <a:t>Riconoscimento formale del lavoro di cura informale come «lavoro professionale» (‘assunzioni’ per carer informali)</a:t>
            </a:r>
            <a:endParaRPr lang="it-IT" dirty="0"/>
          </a:p>
        </p:txBody>
      </p:sp>
    </p:spTree>
    <p:extLst>
      <p:ext uri="{BB962C8B-B14F-4D97-AF65-F5344CB8AC3E}">
        <p14:creationId xmlns:p14="http://schemas.microsoft.com/office/powerpoint/2010/main" val="355397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BB060-8183-A0D8-731C-0AC707BA908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B016F78-8AB7-AF9E-F89F-AC0841FB0C91}"/>
              </a:ext>
            </a:extLst>
          </p:cNvPr>
          <p:cNvSpPr>
            <a:spLocks noGrp="1"/>
          </p:cNvSpPr>
          <p:nvPr>
            <p:ph type="title"/>
          </p:nvPr>
        </p:nvSpPr>
        <p:spPr/>
        <p:txBody>
          <a:bodyPr>
            <a:normAutofit fontScale="90000"/>
          </a:bodyPr>
          <a:lstStyle/>
          <a:p>
            <a:r>
              <a:rPr lang="it-IT" dirty="0"/>
              <a:t>Conclusioni. Il futuro del lavoro nel campo della cura in Italia e Europa: </a:t>
            </a:r>
            <a:r>
              <a:rPr lang="it-IT" kern="0" dirty="0">
                <a:latin typeface="Times New Roman" panose="02020603050405020304" pitchFamily="18" charset="0"/>
              </a:rPr>
              <a:t>d</a:t>
            </a:r>
            <a:r>
              <a:rPr lang="it-IT" sz="4400" kern="0" dirty="0">
                <a:effectLst/>
                <a:latin typeface="Times New Roman" panose="02020603050405020304" pitchFamily="18" charset="0"/>
                <a:ea typeface="Times New Roman" panose="02020603050405020304" pitchFamily="18" charset="0"/>
              </a:rPr>
              <a:t>ove è l’Italia in questo momento fra le due «Vie»?</a:t>
            </a:r>
            <a:endParaRPr lang="it-IT" dirty="0"/>
          </a:p>
        </p:txBody>
      </p:sp>
      <p:sp>
        <p:nvSpPr>
          <p:cNvPr id="3" name="Segnaposto contenuto 2">
            <a:extLst>
              <a:ext uri="{FF2B5EF4-FFF2-40B4-BE49-F238E27FC236}">
                <a16:creationId xmlns:a16="http://schemas.microsoft.com/office/drawing/2014/main" id="{FC13DF42-9F83-239E-BA13-2D0FC210F69E}"/>
              </a:ext>
            </a:extLst>
          </p:cNvPr>
          <p:cNvSpPr>
            <a:spLocks noGrp="1"/>
          </p:cNvSpPr>
          <p:nvPr>
            <p:ph idx="1"/>
          </p:nvPr>
        </p:nvSpPr>
        <p:spPr>
          <a:xfrm>
            <a:off x="838200" y="1932157"/>
            <a:ext cx="10515600" cy="4351338"/>
          </a:xfrm>
        </p:spPr>
        <p:txBody>
          <a:bodyPr>
            <a:normAutofit fontScale="92500" lnSpcReduction="20000"/>
          </a:bodyPr>
          <a:lstStyle/>
          <a:p>
            <a:pPr marL="0" indent="0" algn="just">
              <a:lnSpc>
                <a:spcPct val="150000"/>
              </a:lnSpc>
              <a:buNone/>
            </a:pPr>
            <a:r>
              <a:rPr lang="it-IT" sz="2000" kern="0" dirty="0">
                <a:effectLst/>
                <a:latin typeface="Times New Roman" panose="02020603050405020304" pitchFamily="18" charset="0"/>
                <a:ea typeface="Times New Roman" panose="02020603050405020304" pitchFamily="18" charset="0"/>
              </a:rPr>
              <a:t>Se una parte dei paesi europei sta cercando di adottare la strategia della “Via </a:t>
            </a:r>
            <a:r>
              <a:rPr lang="it-IT" sz="2000" kern="0" dirty="0">
                <a:latin typeface="Times New Roman" panose="02020603050405020304" pitchFamily="18" charset="0"/>
                <a:ea typeface="Times New Roman" panose="02020603050405020304" pitchFamily="18" charset="0"/>
              </a:rPr>
              <a:t>A</a:t>
            </a:r>
            <a:r>
              <a:rPr lang="it-IT" sz="2000" kern="0" dirty="0">
                <a:effectLst/>
                <a:latin typeface="Times New Roman" panose="02020603050405020304" pitchFamily="18" charset="0"/>
                <a:ea typeface="Times New Roman" panose="02020603050405020304" pitchFamily="18" charset="0"/>
              </a:rPr>
              <a:t>lta” … </a:t>
            </a:r>
          </a:p>
          <a:p>
            <a:pPr marL="0" indent="0" algn="just">
              <a:lnSpc>
                <a:spcPct val="150000"/>
              </a:lnSpc>
              <a:buNone/>
            </a:pPr>
            <a:r>
              <a:rPr lang="it-IT" sz="2000" kern="0" dirty="0">
                <a:effectLst/>
                <a:latin typeface="Times New Roman" panose="02020603050405020304" pitchFamily="18" charset="0"/>
                <a:ea typeface="Times New Roman" panose="02020603050405020304" pitchFamily="18" charset="0"/>
              </a:rPr>
              <a:t>…l’Italia non appare fra questi paesi </a:t>
            </a:r>
          </a:p>
          <a:p>
            <a:pPr marL="0" indent="0" algn="just">
              <a:lnSpc>
                <a:spcPct val="150000"/>
              </a:lnSpc>
              <a:buNone/>
            </a:pPr>
            <a:r>
              <a:rPr lang="it-IT" sz="2000" b="1" i="1" kern="0" dirty="0">
                <a:solidFill>
                  <a:srgbClr val="FF0000"/>
                </a:solidFill>
                <a:latin typeface="Times New Roman" panose="02020603050405020304" pitchFamily="18" charset="0"/>
                <a:ea typeface="Times New Roman" panose="02020603050405020304" pitchFamily="18" charset="0"/>
              </a:rPr>
              <a:t>A</a:t>
            </a:r>
            <a:r>
              <a:rPr lang="it-IT" sz="2000" b="1" i="1" kern="0" dirty="0">
                <a:solidFill>
                  <a:srgbClr val="FF0000"/>
                </a:solidFill>
                <a:effectLst/>
                <a:latin typeface="Times New Roman" panose="02020603050405020304" pitchFamily="18" charset="0"/>
                <a:ea typeface="Times New Roman" panose="02020603050405020304" pitchFamily="18" charset="0"/>
              </a:rPr>
              <a:t>nzi! Sembra ritagliarsi uno spazio di ‘campione’ della “Via </a:t>
            </a:r>
            <a:r>
              <a:rPr lang="it-IT" sz="2000" b="1" i="1" kern="0" dirty="0">
                <a:solidFill>
                  <a:srgbClr val="FF0000"/>
                </a:solidFill>
                <a:latin typeface="Times New Roman" panose="02020603050405020304" pitchFamily="18" charset="0"/>
                <a:ea typeface="Times New Roman" panose="02020603050405020304" pitchFamily="18" charset="0"/>
              </a:rPr>
              <a:t>B</a:t>
            </a:r>
            <a:r>
              <a:rPr lang="it-IT" sz="2000" b="1" i="1" kern="0" dirty="0">
                <a:solidFill>
                  <a:srgbClr val="FF0000"/>
                </a:solidFill>
                <a:effectLst/>
                <a:latin typeface="Times New Roman" panose="02020603050405020304" pitchFamily="18" charset="0"/>
                <a:ea typeface="Times New Roman" panose="02020603050405020304" pitchFamily="18" charset="0"/>
              </a:rPr>
              <a:t>assa” (scarse condizioni di lavoro, anche grazie alla ‘privatizzazione</a:t>
            </a:r>
            <a:r>
              <a:rPr lang="it-IT" sz="2000" b="1" i="1" kern="0">
                <a:solidFill>
                  <a:srgbClr val="FF0000"/>
                </a:solidFill>
                <a:effectLst/>
                <a:latin typeface="Times New Roman" panose="02020603050405020304" pitchFamily="18" charset="0"/>
                <a:ea typeface="Times New Roman" panose="02020603050405020304" pitchFamily="18" charset="0"/>
              </a:rPr>
              <a:t>/esternalizzazione’ dei servizi </a:t>
            </a:r>
            <a:r>
              <a:rPr lang="it-IT" sz="2000" b="1" i="1" kern="0" dirty="0">
                <a:solidFill>
                  <a:srgbClr val="FF0000"/>
                </a:solidFill>
                <a:effectLst/>
                <a:latin typeface="Times New Roman" panose="02020603050405020304" pitchFamily="18" charset="0"/>
                <a:ea typeface="Times New Roman" panose="02020603050405020304" pitchFamily="18" charset="0"/>
              </a:rPr>
              <a:t>+ livello di diffusione delle assistenti familiari sono quasi un unicum in Europa occidentale)</a:t>
            </a:r>
          </a:p>
          <a:p>
            <a:pPr marL="0" indent="0" algn="just">
              <a:lnSpc>
                <a:spcPct val="150000"/>
              </a:lnSpc>
              <a:buNone/>
            </a:pPr>
            <a:endParaRPr lang="it-IT" sz="2000" kern="0" dirty="0">
              <a:latin typeface="Times New Roman" panose="02020603050405020304" pitchFamily="18" charset="0"/>
              <a:ea typeface="Times New Roman" panose="02020603050405020304" pitchFamily="18" charset="0"/>
            </a:endParaRPr>
          </a:p>
          <a:p>
            <a:pPr marL="0" indent="0" algn="just">
              <a:lnSpc>
                <a:spcPct val="150000"/>
              </a:lnSpc>
              <a:buNone/>
            </a:pPr>
            <a:r>
              <a:rPr lang="it-IT" sz="2000" kern="0" dirty="0">
                <a:effectLst/>
                <a:latin typeface="Times New Roman" panose="02020603050405020304" pitchFamily="18" charset="0"/>
                <a:ea typeface="Times New Roman" panose="02020603050405020304" pitchFamily="18" charset="0"/>
              </a:rPr>
              <a:t>L’azione e le sperimentazioni che il sindacato sta portando avanti sul territorio permettono, però, di tratteggiare un quadro a tinte leggermente meno fosche per i diritti dei lavoratori e delle lavoratrici nel settore, anche se le sfide davanti ai rappresentanti dei lavoratori, delle lavoratrici … e degli anzian</a:t>
            </a:r>
            <a:r>
              <a:rPr lang="it-IT" sz="2000" kern="0" dirty="0">
                <a:latin typeface="Times New Roman" panose="02020603050405020304" pitchFamily="18" charset="0"/>
                <a:ea typeface="Times New Roman" panose="02020603050405020304" pitchFamily="18" charset="0"/>
              </a:rPr>
              <a:t>i con bisogni di cura (!!!) </a:t>
            </a:r>
            <a:r>
              <a:rPr lang="it-IT" sz="2000" kern="0" dirty="0">
                <a:effectLst/>
                <a:latin typeface="Times New Roman" panose="02020603050405020304" pitchFamily="18" charset="0"/>
                <a:ea typeface="Times New Roman" panose="02020603050405020304" pitchFamily="18" charset="0"/>
              </a:rPr>
              <a:t>appaiono molto impegnative</a:t>
            </a:r>
            <a:endParaRPr lang="it-IT" sz="2000" dirty="0"/>
          </a:p>
        </p:txBody>
      </p:sp>
    </p:spTree>
    <p:extLst>
      <p:ext uri="{BB962C8B-B14F-4D97-AF65-F5344CB8AC3E}">
        <p14:creationId xmlns:p14="http://schemas.microsoft.com/office/powerpoint/2010/main" val="83260715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13b55eef-7018-4674-a3d7-cc0db06d545c}" enabled="0" method="" siteId="{13b55eef-7018-4674-a3d7-cc0db06d545c}" removed="1"/>
</clbl:labelList>
</file>

<file path=docProps/app.xml><?xml version="1.0" encoding="utf-8"?>
<Properties xmlns="http://schemas.openxmlformats.org/officeDocument/2006/extended-properties" xmlns:vt="http://schemas.openxmlformats.org/officeDocument/2006/docPropsVTypes">
  <TotalTime>0</TotalTime>
  <Words>3967</Words>
  <Application>Microsoft Office PowerPoint</Application>
  <PresentationFormat>Widescreen</PresentationFormat>
  <Paragraphs>544</Paragraphs>
  <Slides>32</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32</vt:i4>
      </vt:variant>
    </vt:vector>
  </HeadingPairs>
  <TitlesOfParts>
    <vt:vector size="41" baseType="lpstr">
      <vt:lpstr>ＭＳ Ｐゴシック</vt:lpstr>
      <vt:lpstr>Aptos</vt:lpstr>
      <vt:lpstr>Aptos Display</vt:lpstr>
      <vt:lpstr>Arial</vt:lpstr>
      <vt:lpstr>Calibri</vt:lpstr>
      <vt:lpstr>Symbol</vt:lpstr>
      <vt:lpstr>Times New Roman</vt:lpstr>
      <vt:lpstr>Wingdings</vt:lpstr>
      <vt:lpstr>Tema di Office</vt:lpstr>
      <vt:lpstr>  Condizioni di lavoro e rappresentanza nel mondo della cura agli anziani non autosufficienti in Italia  </vt:lpstr>
      <vt:lpstr>Struttura del rapporto</vt:lpstr>
      <vt:lpstr>Introduzione: il quadrilemma della cura agli anziani</vt:lpstr>
      <vt:lpstr>Obiettivi/Domande della ricerca</vt:lpstr>
      <vt:lpstr>Metodologia della ricerca</vt:lpstr>
      <vt:lpstr>Quanti sono e dove lavorano i lavoratori e le lavoratrici nel settore della cura agli anziani in Italia</vt:lpstr>
      <vt:lpstr>Incidenza dei lavoratori nel campo della cura agli anziani sul totale degli occupati in Italia: una stima</vt:lpstr>
      <vt:lpstr>Lavoratori nel campo della cura agli anziani in Italia: l’evoluzione nel tempo</vt:lpstr>
      <vt:lpstr>Cambiamenti nel corso del tempo dell’incidenza dei lavoratori nel campo della cura agli anziani sul totale degli occupati: una stima</vt:lpstr>
      <vt:lpstr>Distribuzione dei lavoratori nel campo della cura per settore di occupazione, genere ed età </vt:lpstr>
      <vt:lpstr>Le relazioni industriali nel settore della cura in Italia</vt:lpstr>
      <vt:lpstr>Le condizioni lavorative: tipo di contratto</vt:lpstr>
      <vt:lpstr>Distribuzione delle assistenti familiari per classe di orario medio settimanale (valori percentuali sul totale degli occupati nel settore) </vt:lpstr>
      <vt:lpstr>Retribuzione media annuale dei lavoratori nel campo della cura agli anziani</vt:lpstr>
      <vt:lpstr>Cambiamenti nelle condizioni di lavoro degli occupati nel settore della cura agli anziani</vt:lpstr>
      <vt:lpstr>Uno sguardo qualitativo alle condizioni di lavoro </vt:lpstr>
      <vt:lpstr>Uno sguardo qualitativo alle condizioni di lavoro </vt:lpstr>
      <vt:lpstr>Presentazione standard di PowerPoint</vt:lpstr>
      <vt:lpstr>Un approfondimento sul divario pubblico-privato: confronto tra i principali CCNL</vt:lpstr>
      <vt:lpstr>L’azione del sindacato nella tutela del lavoro di cura</vt:lpstr>
      <vt:lpstr>Caso 1. Rinegoziazione delle tariffe riconosciute ai fornitori privati accreditati</vt:lpstr>
      <vt:lpstr>Caso 1. Rinegoziazione delle tariffe riconosciute ai fornitori privati accreditati</vt:lpstr>
      <vt:lpstr>Caso 2. Progetto professioni sicure</vt:lpstr>
      <vt:lpstr>Caso 2. Progetto professioni sicure</vt:lpstr>
      <vt:lpstr>Caso 3. Osservatorio nazionale bilaterale</vt:lpstr>
      <vt:lpstr>Il mercato del lavoro della cura agli anziani: l’Italia in ottica comparata UE - i tratti comuni</vt:lpstr>
      <vt:lpstr>Il mercato del lavoro della cura agli anziani: l’Italia in ottica comparata UE - i tratti comuni</vt:lpstr>
      <vt:lpstr>Il mercato del lavoro della cura agli anziani: l’Italia in ottica comparata - i tratti differenti</vt:lpstr>
      <vt:lpstr>Il mercato del lavoro della cura agli anziani: l’Italia in ottica comparata - i tratti differenti</vt:lpstr>
      <vt:lpstr>Conclusioni. Il futuro del lavoro nel campo della cura in Italia e Europa (anche per risolvere le carenze di manodopera): le due «Vie»</vt:lpstr>
      <vt:lpstr>Conclusioni. Il futuro del lavoro nel campo della cura in Italia e Europa (anche per risolvere le carenze di manodopera): le due «Vie»</vt:lpstr>
      <vt:lpstr>Conclusioni. Il futuro del lavoro nel campo della cura in Italia e Europa: dove è l’Italia in questo momento fra le due «Vie»?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Mori</dc:creator>
  <cp:lastModifiedBy>Manuela Campanelli</cp:lastModifiedBy>
  <cp:revision>14</cp:revision>
  <dcterms:created xsi:type="dcterms:W3CDTF">2025-02-24T09:21:22Z</dcterms:created>
  <dcterms:modified xsi:type="dcterms:W3CDTF">2025-03-11T13:47:06Z</dcterms:modified>
</cp:coreProperties>
</file>